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TDTD신굴림" charset="1" panose="02000503000000000000"/>
      <p:regular r:id="rId31"/>
    </p:embeddedFont>
    <p:embeddedFont>
      <p:font typeface="TDTD강굴림" charset="1" panose="02000503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fonts/font31.fntdata" Type="http://schemas.openxmlformats.org/officeDocument/2006/relationships/font"/><Relationship Id="rId32" Target="fonts/font32.fntdata" Type="http://schemas.openxmlformats.org/officeDocument/2006/relationships/font"/><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45" Target="notesSlides/notesSlide14.xml" Type="http://schemas.openxmlformats.org/officeDocument/2006/relationships/notesSlide"/><Relationship Id="rId46" Target="notesSlides/notesSlide15.xml" Type="http://schemas.openxmlformats.org/officeDocument/2006/relationships/notesSlide"/><Relationship Id="rId47" Target="notesSlides/notesSlide16.xml" Type="http://schemas.openxmlformats.org/officeDocument/2006/relationships/notesSlide"/><Relationship Id="rId48" Target="notesSlides/notesSlide17.xml" Type="http://schemas.openxmlformats.org/officeDocument/2006/relationships/notesSlide"/><Relationship Id="rId49" Target="notesSlides/notesSlide18.xml" Type="http://schemas.openxmlformats.org/officeDocument/2006/relationships/notesSlide"/><Relationship Id="rId5" Target="tableStyles.xml" Type="http://schemas.openxmlformats.org/officeDocument/2006/relationships/tableStyles"/><Relationship Id="rId50" Target="notesSlides/notesSlide19.xml" Type="http://schemas.openxmlformats.org/officeDocument/2006/relationships/notesSlide"/><Relationship Id="rId51" Target="notesSlides/notesSlide20.xml" Type="http://schemas.openxmlformats.org/officeDocument/2006/relationships/notesSlide"/><Relationship Id="rId52" Target="notesSlides/notesSlide21.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안녕하세요, 팀 이게모야의 최용우 입니다.</a:t>
            </a:r>
          </a:p>
          <a:p>
            <a:r>
              <a:rPr lang="en-US"/>
              <a:t>‘이’미지 분류 ‘모’델 에서 ‘이모’와 감정을 뜻하는 ‘이모’션에서 각각 ‘이모’를 따왔고 이미지 분류 모델로 감정분류를 어떻게 하고 어떻게 활용할지 생각하여 ‘이’게’모’야? 입니다.</a:t>
            </a:r>
          </a:p>
          <a:p>
            <a:r>
              <a:rPr lang="en-US"/>
              <a:t>프로젝트 명 ‘표정 피자’이고 프로젝트 주제는 얼굴 감정 분석입니다. 발표시작하겠습니다.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 다음은 mlp-mixer 모델입니다. 이 모델은 구조에 multi layer perceptron만을 이용한 모델입니다. 모델 작동 과정은 다음과 같습니다. 우선 이 모델도 똑같이 이미지를 P x P 크기의 패치 N개로 자르고 각 이미지 패치를 flatten하고 linear projection을 통해서 D차원으로 변환하여 N x D 크기의 벡터를 생성합니다. 이 벡터는 두 개의 mixer layer 통과하게 되는데 각 layer는 두 개의 mlp block을 포함하고 있습니다. 이 N x D 크기의 벡터는 transpose되어서 token mixing layer를 통과하는데 이 과정에서 벡터의 크기는 변하지 않고 모델은 패치들 간 관계를 학습합니다. 그리고 이 벡터는 다시 transpose 되어서 channel mixing layer를 통과하는데 이 과정에서도 벡터의 크기는 변하지 않고 모델은 모델은 각 패치 내의 채널 간의 관계를 학습합니다. 그 후에는 모든 토큰에 대해서 average pooling을 적용하여 N x D 차원의 벡터를 1 x D 차원으로 축소하고 이 벡터를 분류기의 입력으로 사용하여 클래스 예측을 진행합니다. 이 모델 또한 동일한 이미지 셋으로 pre trained된 weight를 사용하여 fine tuning 하였습니다.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 각 모델의 학습 결과는 다음과 같습니다. </a:t>
            </a:r>
          </a:p>
          <a:p>
            <a:r>
              <a:rPr lang="en-US"/>
              <a:t>여기서 x 축은 하나의 step y축은 accuracy와 loss인데 vision transformer가 mlp mixer에 비해 분류 성능이 조금 더 좋은 것을 볼 수 있었습니다.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 저희는 모델을 단순히 fine tuning 하는 것에서 그치지 않고 모델의 분류 성능을 더욱 향상시킬 수 있는 전략을 생각 해보았습니다. 세가지 전략은 모델 앙상블, iterative fine tuning, 특정 부분을 강조하는 이미지 전처리 이후의 fine tuning이고 각 방법을 설명드리겠습니다.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 우선 앙상블 전략입니다. 저희는 vision transformer와 mlp mixer의 평균 앙상블 모델을 사용하였습니다. 평균 앙상블 모델은 여러 독립 모델을 학습 시킨 후 그 예측 결과의 평균을 취해서 최종 예측을 결정하는 방법이고, 이 방법은 각 모델이 가지고 있는 예측 오류를 다른 모델로 상쇄시켜 모델의 안정성과 성능을 향상 시킬 수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 다음은 iterative fine tuning 전략입니다. 저희는 ai 면접 시에 면접자의 감정을 분석하는 모델을 구현하는 것을 기획하였는데 면접의 주 연령층은 20~30대이기 때문에 해당 target에 대해서 더 분류를 잘하는 모델을 구현할 필요가 있었고, 따라서 전체 연령층에 대해서 fine tuning된 모델을 다시 20~30대 연령층의 데이터로 fine tuning하는 전략을 세웠습니다.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 마지막으로 이미지 전처리 후 fine tuning 하는 전략입니다. 학습 데이터 셋은 다양한 장소에서 촬영된 이미지로 배경에 사람 형체의 객체가 간혹 혼재하기 때문에 인물에 집중되도록 하는 방법을 사용하고자 했고 물론 object detection을 통해 인물의 얼굴을 잡으면 성능이 가장 향상 되겠지만 object detection을 사용하지 않는 방법을 고려하였습니다. 따라서 피부 톤을 색상, 채도, 명도로 구분하여 일반적인 사람의 피부색을 검출하는 이미지 전처리 방식을 사용하여 fine tuning을 진행하였습니다.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 모델의 성능 결과는 다음과 같습니다.</a:t>
            </a:r>
          </a:p>
          <a:p>
            <a:r>
              <a:rPr lang="en-US"/>
              <a:t>test data set은 20~30대 연령층의 얼굴 이미지 데이터 입니다.</a:t>
            </a:r>
          </a:p>
          <a:p>
            <a:r>
              <a:rPr lang="en-US"/>
              <a:t>앙상블 모델은 기존 vit보다 성능이 좋아졌지만 다른 fine tuning 전략은 과적합으로 인해 오히려 성능이 낮아진 결과를 얻었습니다.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 다음은 앙상블 모델을 사용해서 실제 영식님의 표정을 분석해본 결과입니다. 모델이 기쁨, 당황, 중립의 표정을 잘 설명하는 것을 볼 수 있었고 세 표정이 아닌 다른 표정은 label이 없어 분류를 못하는 것을 알 수 있었습니다. 추후에는 세 표정이 아닌 다른 표정을 기타 클래스로 구분하여 스코어링을 따로 하는 방법을 구현해볼 수 있을 것 같습니다.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  다음은 활용 분야 부분입니다. </a:t>
            </a:r>
          </a:p>
          <a:p>
            <a:r>
              <a:rPr lang="en-US"/>
              <a:t>얼굴 감정 분류로 면접외에 어떻게 더 활용이 가능할까요?</a:t>
            </a:r>
          </a:p>
          <a:p>
            <a:r>
              <a:rPr lang="en-US"/>
              <a:t>실현 가능성은 낮을수 있지만 몇가지 추려봤습니다.</a:t>
            </a:r>
          </a:p>
          <a:p>
            <a:r>
              <a:rPr lang="en-US"/>
              <a:t>제일 먼저 앨범에 최근 저장된 셀카 사진을 위주로 음악, 영화, 쇼핑을 추천해줄 수 있을수도 있겠고</a:t>
            </a:r>
          </a:p>
          <a:p>
            <a:r>
              <a:rPr lang="en-US"/>
              <a:t>표정을 분석해 고객 니즈를 파악해 알맞은 전략을 짜고 상품 제작에 힘쓸 수도 있고</a:t>
            </a:r>
          </a:p>
          <a:p>
            <a:r>
              <a:rPr lang="en-US"/>
              <a:t>시각장애인은 음성을 통해서만 상대의 감정을 파악해야하는데 표정분석 서비스로 상대의 감정을 신호로 줄 수 있게하면 좋을것이라 생각해볼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 다음은 서비스 예시 입니다.</a:t>
            </a:r>
          </a:p>
          <a:p>
            <a:r>
              <a:rPr lang="en-US"/>
              <a:t>지원자의 표정 이미지를 입력받아 자동으로 분석하고, 인성 및 태도 평가 결과를 제공하는 형태입니다.</a:t>
            </a:r>
          </a:p>
          <a:p>
            <a:r>
              <a:rPr lang="en-US"/>
              <a:t>이를 통해 면접관의 주관적 평가를 최소화하고, 보다 공정하고 객관적인 면접 평가가 가능할 것으로 기대하며 작업했습니다.</a:t>
            </a:r>
          </a:p>
          <a:p>
            <a:r>
              <a:rPr lang="en-US"/>
              <a:t>스트림릿으로 간단한 웹 서비스 구현 해보려했는데 실제 현업에 더 잘 쓰인다는 FastAPI와 Uvicorn을 활용해서 구현하기로 방향을 변경하고 학습하다보니 시간 지체가 있었고 생각했던것보다 기간내에 서비스를 만들기에 어려움이  있어 아쉽게도 보여드리지 못하고 넘어가겠습니다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프로젝트 목차는 다음과 같습니다.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 지금까지 사용한 기술 스택은 화면을 참고해주세요.</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 자체평가는 다음 화면과 같습니다.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다음은 프로젝트 개요입니다.</a:t>
            </a:r>
          </a:p>
          <a:p>
            <a:r>
              <a:rPr lang="en-US"/>
              <a:t>이미지 분류는 입력된 이미지를 미리 정해진 카테고리 중 하나로 분류하는 컴퓨터 비전 분야의 기본적인 기능입니다. </a:t>
            </a:r>
          </a:p>
          <a:p>
            <a:r>
              <a:rPr lang="en-US"/>
              <a:t>이미지 분류는 기계에게 '눈'이 생기게 되는 것이라고 볼 수 있습니다.</a:t>
            </a:r>
          </a:p>
          <a:p>
            <a:r>
              <a:rPr lang="en-US"/>
              <a:t>눈이 있는 경우와 없는 경우의 차이는 상황을 직접 보고 판단할 수 있느냐 없느냐의 차이가 있다고 할 수 있습니다. </a:t>
            </a:r>
          </a:p>
          <a:p>
            <a:r>
              <a:rPr lang="en-US"/>
              <a:t>예를 들어보겠습니다. 회사에서 사람을 채용할 때 전화나 서류만으로 평가하지 않고 직접 면접을 통해 평가하는 이유가 무엇일까요? </a:t>
            </a:r>
          </a:p>
          <a:p>
            <a:r>
              <a:rPr lang="en-US"/>
              <a:t>'직접 보고 판단'하는 것이 중요하기 때문입니다.</a:t>
            </a:r>
          </a:p>
          <a:p>
            <a:r>
              <a:rPr lang="en-US"/>
              <a:t>하지만 사람이 직접 평가하는 것은 공정성과 객관성 측면에서 한계가 있습니다. </a:t>
            </a:r>
          </a:p>
          <a:p>
            <a:r>
              <a:rPr lang="en-US"/>
              <a:t>따라서 ai를 통한 이미지 분류 기술을 활용하면 인적 자원의 제약 없이 동일한 기준으로 공정ㄴ한 평가가 가능할 것으로 기대할 수 있겠습니다.</a:t>
            </a:r>
          </a:p>
          <a:p>
            <a:r>
              <a:rPr lang="en-US"/>
              <a:t>저희 팀은 이러한 이미지 분류 기술을 활용하여 면접 평가 프로세스를 개선하는 프로젝트를 진행하고자 합니다. </a:t>
            </a:r>
          </a:p>
          <a:p>
            <a:r>
              <a:rPr lang="en-US"/>
              <a:t>구체적으로 어떤 방식으로 진행할지는 다음 단계에서 설명드리겠습니다.</a:t>
            </a:r>
          </a:p>
          <a:p>
            <a:r>
              <a:rPr lang="en-US"/>
              <a:t/>
            </a:r>
          </a:p>
          <a:p>
            <a:r>
              <a:rPr lang="en-US"/>
              <a:t>이 프로젝트는 면접 평가 과정에서 활용할 수 있는 이미지 분류 모델을 개발하는 것을 목표로 합니다. </a:t>
            </a:r>
          </a:p>
          <a:p>
            <a:r>
              <a:rPr lang="en-US"/>
              <a:t>면접 평가 시 필요한 주요 평가 지표를 파악하고, 그중 표정 분석 부분을 이미지 분류 모델로 해결하고자 했습니다.</a:t>
            </a:r>
          </a:p>
          <a:p>
            <a:r>
              <a:rPr lang="en-US"/>
              <a:t>표정 분석을 통해 평가할 수 있는 부분은 인성 및 태도 영역입니다. </a:t>
            </a:r>
          </a:p>
          <a:p>
            <a:r>
              <a:rPr lang="en-US"/>
              <a:t>지원자의 표정, 눈빛 등을 분석하면 성실성, 자신감, 적극성 등을 파악할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프로젝트를 구성하면서</a:t>
            </a:r>
          </a:p>
          <a:p>
            <a:r>
              <a:rPr lang="en-US"/>
              <a:t>제일 먼저 면접에 필요한 데이터셋은 무엇일지 탐색했습니다.</a:t>
            </a:r>
          </a:p>
          <a:p>
            <a:r>
              <a:rPr lang="en-US"/>
              <a:t>그 다음으론 이미지 분류 모델 중 어떤 모델로 분류할지 선정했고</a:t>
            </a:r>
          </a:p>
          <a:p>
            <a:r>
              <a:rPr lang="en-US"/>
              <a:t>선정한 모델을 학습하고 테스트해봤습니다.</a:t>
            </a:r>
          </a:p>
          <a:p>
            <a:r>
              <a:rPr lang="en-US"/>
              <a:t>그리고 어떻게하면 분류 성능을 높일지 전략을 짜고 실행하고 평가해봤습니다.</a:t>
            </a:r>
          </a:p>
          <a:p>
            <a:r>
              <a:rPr lang="en-US"/>
              <a:t>마지막으로 개발한 이미지 분류 모델을 활용하여 면접 평가 서비스를 구현을 시도했습니다.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 프로젝트 관리는 github를 활용했습니다.</a:t>
            </a:r>
          </a:p>
          <a:p>
            <a:r>
              <a:rPr lang="en-US"/>
              <a:t>상세 항목별 역할 분담은 아래 링크를 확인해 주시기 바랍니다.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 다음은 데이터셋 탐색입니다.</a:t>
            </a:r>
          </a:p>
          <a:p>
            <a:r>
              <a:rPr lang="en-US"/>
              <a:t>AI Hub의 한국인 감정인식을 위한 복합 영상을 활용했습니다.</a:t>
            </a:r>
          </a:p>
          <a:p>
            <a:r>
              <a:rPr lang="en-US"/>
              <a:t>7개의 감정 데이터셋에서 면접 평가 지표로 꼭 필요하다 판단한 3개 감정으로 추렸습니다.</a:t>
            </a:r>
          </a:p>
          <a:p>
            <a:r>
              <a:rPr lang="en-US"/>
              <a:t>제한된 프로젝트 리소스로 인해 각 감정별 3천개의 이미지만을 다운받아 사용했습니다.</a:t>
            </a:r>
          </a:p>
          <a:p>
            <a:r>
              <a:rPr lang="en-US"/>
              <a:t>해당 데이터셋은 각 이미지마다 라벨 정보로 나이 성별 직업 촬영배경 등 json 형태로 맵핑되어 있습니다.</a:t>
            </a:r>
          </a:p>
          <a:p>
            <a:r>
              <a:rPr lang="en-US"/>
              <a:t>한국인에 최적화 된 서비스를 생각했는데 더 나아가 외국인 데이터셋도 모델 성능에 영향을 줄까? 생각하여 찾아봤습니다.</a:t>
            </a:r>
          </a:p>
          <a:p>
            <a:r>
              <a:rPr lang="en-US"/>
              <a:t>LFW 이모션 데이터셋 이라는 외국인 감정별 이미지 데이터셋을 준비하긴 했으나 사용해볼 시간이 부족해 아쉽게도 사용해보진 못하고 링크만 아래 기제했습니다.</a:t>
            </a:r>
          </a:p>
          <a:p>
            <a:r>
              <a:rPr lang="en-US"/>
              <a:t>이 외에도 FER2013라는  7가지 기본 감정 표현이 포함된 이미지 데이터셋과 EmotioNet: 100여 가지 감정 표현이 포함된 대규모 이미지 데이터셋도 있다는 것을 확인했지만 프로젝트 여건상 마찬가지로 있다는 정도만 알고 넘어갔습니다.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 다음은 감정별 이미지 데이터 예시 입니다.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 저희가 선정한 이미지 분류 모델은 vision transformer와 mlp-mixer라는 모델입니다. </a:t>
            </a:r>
          </a:p>
          <a:p>
            <a:r>
              <a:rPr lang="en-US"/>
              <a:t>이 두 모델을 선정하게 된 이유는 우선 vision transformer 기반 모델은 현재도 이미지 classification 분야에서 sota를 차지하고 있고 분류외에도 다양한 컴퓨터 비전 분야에서 활용되기 때문에 연구할 필요가 있다고 생각했습니다.</a:t>
            </a:r>
          </a:p>
          <a:p>
            <a:r>
              <a:rPr lang="en-US"/>
              <a:t>mlp-mixer 모델 같은 경우에는 vision transformer와 비슷한 시기에 출현했는데 mlp만을 이용해서 vision transformer 정도의 성능을 보여주었기 때문에 효율성 면에서 이점이 있을 것이고 다른 발전 방향이 있을 것이라고 생각하여 선정하였습니다.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 다음은 선정한 모델에 대해서 설명을 드리겠습니다.</a:t>
            </a:r>
          </a:p>
          <a:p>
            <a:r>
              <a:rPr lang="en-US"/>
              <a:t>우선 vision transformer 모델입니다. 이 모델은 이미지 처리에 transformer 구조를 적용한 모델로 모델 작동 과정은 다음과 같습니다. 우선 이미지를 P x P 크기의 패치 N개로 자른 후에, 패치별로 flatten하여 N개의 P x P x Channel 차원 벡터로 만듭니다. 이후에 각 패치를 Linear projection을 통해 D차원의 벡터로 변환하여 N개의 D 차원 벡터를 생성합니다. 그리고 여기에 D 차원의 class embedding vector를 추가하여서 총 N+1개의 D차원 벡터를 만들고 마지막으로 N+1개의 position embedding vector를 생성하여 각 패치 임베딩 벡터에 해당하는 position embedding vector를 더해줍니다. 이렇게 하여 최종적으로 임베딩된 패치들은 transformer encoder의 입력으로 들어가서 layer normalization, multi head self attetion, mlp 블록등을 통과하여 output으로 출력됩니다. 이렇게 출력된 output에서 1 x D 차원의 class token 부분을 분류기에 입력하여 클래스 예측을 수행합니다. 저희는 imagenet-21k로 pretrained 된 weight를 fine tuning 하는데 사용하였습니다.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4.png" Type="http://schemas.openxmlformats.org/officeDocument/2006/relationships/image"/><Relationship Id="rId4"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1.jpe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13" Target="../media/image48.png" Type="http://schemas.openxmlformats.org/officeDocument/2006/relationships/image"/><Relationship Id="rId2" Target="../notesSlides/notesSlide17.xml" Type="http://schemas.openxmlformats.org/officeDocument/2006/relationships/notesSlide"/><Relationship Id="rId3" Target="../media/image15.pn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 Id="rId8" Target="../media/image45.png" Type="http://schemas.openxmlformats.org/officeDocument/2006/relationships/image"/><Relationship Id="rId9"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2" Target="../notesSlides/notesSlide18.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7.png" Type="http://schemas.openxmlformats.org/officeDocument/2006/relationships/image"/><Relationship Id="rId4" Target="../media/image5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png" Type="http://schemas.openxmlformats.org/officeDocument/2006/relationships/image"/><Relationship Id="rId2" Target="../notesSlides/notesSlide20.xml" Type="http://schemas.openxmlformats.org/officeDocument/2006/relationships/notesSlide"/><Relationship Id="rId3" Target="https://sjkoding.tistory.com/19" TargetMode="External" Type="http://schemas.openxmlformats.org/officeDocument/2006/relationships/hyperlink"/><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67.png" Type="http://schemas.openxmlformats.org/officeDocument/2006/relationships/image"/><Relationship Id="rId4" Target="../media/image6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pn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https://github.com/KDDI-AI-Center/LFW-emotion-dataset"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8.jpeg" Type="http://schemas.openxmlformats.org/officeDocument/2006/relationships/image"/><Relationship Id="rId5" Target="../media/image16.png" Type="http://schemas.openxmlformats.org/officeDocument/2006/relationships/image"/><Relationship Id="rId6" Target="../media/image19.jpeg" Type="http://schemas.openxmlformats.org/officeDocument/2006/relationships/image"/><Relationship Id="rId7" Target="../media/image17.png" Type="http://schemas.openxmlformats.org/officeDocument/2006/relationships/image"/><Relationship Id="rId8"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3.png" Type="http://schemas.openxmlformats.org/officeDocument/2006/relationships/image"/><Relationship Id="rId4"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8772822"/>
            <a:ext cx="133350" cy="1333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4" id="4"/>
            <p:cNvSpPr txBox="true"/>
            <p:nvPr/>
          </p:nvSpPr>
          <p:spPr>
            <a:xfrm>
              <a:off x="0" y="-9525"/>
              <a:ext cx="812800" cy="822325"/>
            </a:xfrm>
            <a:prstGeom prst="rect">
              <a:avLst/>
            </a:prstGeom>
          </p:spPr>
          <p:txBody>
            <a:bodyPr anchor="ctr" rtlCol="false" tIns="50800" lIns="50800" bIns="50800" rIns="50800"/>
            <a:lstStyle/>
            <a:p>
              <a:pPr algn="ctr">
                <a:lnSpc>
                  <a:spcPts val="1800"/>
                </a:lnSpc>
              </a:pPr>
            </a:p>
          </p:txBody>
        </p:sp>
      </p:grpSp>
      <p:sp>
        <p:nvSpPr>
          <p:cNvPr name="AutoShape 5" id="5"/>
          <p:cNvSpPr/>
          <p:nvPr/>
        </p:nvSpPr>
        <p:spPr>
          <a:xfrm>
            <a:off x="1028700" y="5680906"/>
            <a:ext cx="9682001" cy="0"/>
          </a:xfrm>
          <a:prstGeom prst="line">
            <a:avLst/>
          </a:prstGeom>
          <a:ln cap="flat" w="114300">
            <a:solidFill>
              <a:srgbClr val="EA5355"/>
            </a:solidFill>
            <a:prstDash val="solid"/>
            <a:headEnd type="none" len="sm" w="sm"/>
            <a:tailEnd type="none" len="sm" w="sm"/>
          </a:ln>
        </p:spPr>
      </p:sp>
      <p:sp>
        <p:nvSpPr>
          <p:cNvPr name="Freeform 6" id="6"/>
          <p:cNvSpPr/>
          <p:nvPr/>
        </p:nvSpPr>
        <p:spPr>
          <a:xfrm flipH="false" flipV="false" rot="0">
            <a:off x="7920896" y="2386277"/>
            <a:ext cx="2789804" cy="2789804"/>
          </a:xfrm>
          <a:custGeom>
            <a:avLst/>
            <a:gdLst/>
            <a:ahLst/>
            <a:cxnLst/>
            <a:rect r="r" b="b" t="t" l="l"/>
            <a:pathLst>
              <a:path h="2789804" w="2789804">
                <a:moveTo>
                  <a:pt x="0" y="0"/>
                </a:moveTo>
                <a:lnTo>
                  <a:pt x="2789805" y="0"/>
                </a:lnTo>
                <a:lnTo>
                  <a:pt x="2789805" y="2789804"/>
                </a:lnTo>
                <a:lnTo>
                  <a:pt x="0" y="2789804"/>
                </a:lnTo>
                <a:lnTo>
                  <a:pt x="0" y="0"/>
                </a:lnTo>
                <a:close/>
              </a:path>
            </a:pathLst>
          </a:custGeom>
          <a:blipFill>
            <a:blip r:embed="rId3"/>
            <a:stretch>
              <a:fillRect l="0" t="0" r="0" b="0"/>
            </a:stretch>
          </a:blipFill>
        </p:spPr>
      </p:sp>
      <p:sp>
        <p:nvSpPr>
          <p:cNvPr name="Freeform 7" id="7"/>
          <p:cNvSpPr/>
          <p:nvPr/>
        </p:nvSpPr>
        <p:spPr>
          <a:xfrm flipH="false" flipV="false" rot="0">
            <a:off x="8753305" y="3335275"/>
            <a:ext cx="1124986" cy="891807"/>
          </a:xfrm>
          <a:custGeom>
            <a:avLst/>
            <a:gdLst/>
            <a:ahLst/>
            <a:cxnLst/>
            <a:rect r="r" b="b" t="t" l="l"/>
            <a:pathLst>
              <a:path h="891807" w="1124986">
                <a:moveTo>
                  <a:pt x="0" y="0"/>
                </a:moveTo>
                <a:lnTo>
                  <a:pt x="1124986" y="0"/>
                </a:lnTo>
                <a:lnTo>
                  <a:pt x="1124986" y="891807"/>
                </a:lnTo>
                <a:lnTo>
                  <a:pt x="0" y="891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79612" y="2394852"/>
            <a:ext cx="2789804" cy="2789804"/>
          </a:xfrm>
          <a:custGeom>
            <a:avLst/>
            <a:gdLst/>
            <a:ahLst/>
            <a:cxnLst/>
            <a:rect r="r" b="b" t="t" l="l"/>
            <a:pathLst>
              <a:path h="2789804" w="2789804">
                <a:moveTo>
                  <a:pt x="0" y="0"/>
                </a:moveTo>
                <a:lnTo>
                  <a:pt x="2789804" y="0"/>
                </a:lnTo>
                <a:lnTo>
                  <a:pt x="2789804" y="2789805"/>
                </a:lnTo>
                <a:lnTo>
                  <a:pt x="0" y="2789805"/>
                </a:lnTo>
                <a:lnTo>
                  <a:pt x="0" y="0"/>
                </a:lnTo>
                <a:close/>
              </a:path>
            </a:pathLst>
          </a:custGeom>
          <a:blipFill>
            <a:blip r:embed="rId3"/>
            <a:stretch>
              <a:fillRect l="0" t="0" r="0" b="0"/>
            </a:stretch>
          </a:blipFill>
        </p:spPr>
      </p:sp>
      <p:sp>
        <p:nvSpPr>
          <p:cNvPr name="Freeform 9" id="9"/>
          <p:cNvSpPr/>
          <p:nvPr/>
        </p:nvSpPr>
        <p:spPr>
          <a:xfrm flipH="false" flipV="false" rot="0">
            <a:off x="2007989" y="3292242"/>
            <a:ext cx="1133050" cy="995024"/>
          </a:xfrm>
          <a:custGeom>
            <a:avLst/>
            <a:gdLst/>
            <a:ahLst/>
            <a:cxnLst/>
            <a:rect r="r" b="b" t="t" l="l"/>
            <a:pathLst>
              <a:path h="995024" w="1133050">
                <a:moveTo>
                  <a:pt x="0" y="0"/>
                </a:moveTo>
                <a:lnTo>
                  <a:pt x="1133050" y="0"/>
                </a:lnTo>
                <a:lnTo>
                  <a:pt x="1133050" y="995025"/>
                </a:lnTo>
                <a:lnTo>
                  <a:pt x="0" y="995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424772" y="2386277"/>
            <a:ext cx="2789804" cy="2789804"/>
          </a:xfrm>
          <a:custGeom>
            <a:avLst/>
            <a:gdLst/>
            <a:ahLst/>
            <a:cxnLst/>
            <a:rect r="r" b="b" t="t" l="l"/>
            <a:pathLst>
              <a:path h="2789804" w="2789804">
                <a:moveTo>
                  <a:pt x="0" y="0"/>
                </a:moveTo>
                <a:lnTo>
                  <a:pt x="2789804" y="0"/>
                </a:lnTo>
                <a:lnTo>
                  <a:pt x="2789804" y="2789804"/>
                </a:lnTo>
                <a:lnTo>
                  <a:pt x="0" y="2789804"/>
                </a:lnTo>
                <a:lnTo>
                  <a:pt x="0" y="0"/>
                </a:lnTo>
                <a:close/>
              </a:path>
            </a:pathLst>
          </a:custGeom>
          <a:blipFill>
            <a:blip r:embed="rId3"/>
            <a:stretch>
              <a:fillRect l="0" t="0" r="0" b="0"/>
            </a:stretch>
          </a:blipFill>
        </p:spPr>
      </p:sp>
      <p:sp>
        <p:nvSpPr>
          <p:cNvPr name="Freeform 11" id="11"/>
          <p:cNvSpPr/>
          <p:nvPr/>
        </p:nvSpPr>
        <p:spPr>
          <a:xfrm flipH="false" flipV="false" rot="0">
            <a:off x="5106854" y="3381999"/>
            <a:ext cx="1425641" cy="798359"/>
          </a:xfrm>
          <a:custGeom>
            <a:avLst/>
            <a:gdLst/>
            <a:ahLst/>
            <a:cxnLst/>
            <a:rect r="r" b="b" t="t" l="l"/>
            <a:pathLst>
              <a:path h="798359" w="1425641">
                <a:moveTo>
                  <a:pt x="0" y="0"/>
                </a:moveTo>
                <a:lnTo>
                  <a:pt x="1425641" y="0"/>
                </a:lnTo>
                <a:lnTo>
                  <a:pt x="1425641" y="798359"/>
                </a:lnTo>
                <a:lnTo>
                  <a:pt x="0" y="7983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315798" y="8375765"/>
            <a:ext cx="7943502" cy="698864"/>
          </a:xfrm>
          <a:prstGeom prst="rect">
            <a:avLst/>
          </a:prstGeom>
        </p:spPr>
        <p:txBody>
          <a:bodyPr anchor="t" rtlCol="false" tIns="0" lIns="0" bIns="0" rIns="0">
            <a:spAutoFit/>
          </a:bodyPr>
          <a:lstStyle/>
          <a:p>
            <a:pPr algn="ctr">
              <a:lnSpc>
                <a:spcPts val="5561"/>
              </a:lnSpc>
            </a:pPr>
            <a:r>
              <a:rPr lang="en-US" sz="3972">
                <a:solidFill>
                  <a:srgbClr val="000000"/>
                </a:solidFill>
                <a:latin typeface="TDTD신굴림 Bold"/>
                <a:ea typeface="TDTD신굴림 Bold"/>
              </a:rPr>
              <a:t>‘이’게‘모’야 : 문영식 문예준 최용우</a:t>
            </a:r>
          </a:p>
        </p:txBody>
      </p:sp>
      <p:sp>
        <p:nvSpPr>
          <p:cNvPr name="TextBox 13" id="13"/>
          <p:cNvSpPr txBox="true"/>
          <p:nvPr/>
        </p:nvSpPr>
        <p:spPr>
          <a:xfrm rot="0">
            <a:off x="1179612" y="6129271"/>
            <a:ext cx="10772259" cy="1162050"/>
          </a:xfrm>
          <a:prstGeom prst="rect">
            <a:avLst/>
          </a:prstGeom>
        </p:spPr>
        <p:txBody>
          <a:bodyPr anchor="t" rtlCol="false" tIns="0" lIns="0" bIns="0" rIns="0">
            <a:spAutoFit/>
          </a:bodyPr>
          <a:lstStyle/>
          <a:p>
            <a:pPr algn="l">
              <a:lnSpc>
                <a:spcPts val="9197"/>
              </a:lnSpc>
            </a:pPr>
            <a:r>
              <a:rPr lang="en-US" sz="7664">
                <a:solidFill>
                  <a:srgbClr val="000000"/>
                </a:solidFill>
                <a:latin typeface="TDTD강굴림"/>
                <a:ea typeface="TDTD강굴림"/>
              </a:rPr>
              <a:t>표정 피자 : 얼굴 감정 분석</a:t>
            </a:r>
          </a:p>
        </p:txBody>
      </p:sp>
      <p:sp>
        <p:nvSpPr>
          <p:cNvPr name="TextBox 14" id="14"/>
          <p:cNvSpPr txBox="true"/>
          <p:nvPr/>
        </p:nvSpPr>
        <p:spPr>
          <a:xfrm rot="0">
            <a:off x="321390" y="274724"/>
            <a:ext cx="8251828" cy="579731"/>
          </a:xfrm>
          <a:prstGeom prst="rect">
            <a:avLst/>
          </a:prstGeom>
        </p:spPr>
        <p:txBody>
          <a:bodyPr anchor="t" rtlCol="false" tIns="0" lIns="0" bIns="0" rIns="0">
            <a:spAutoFit/>
          </a:bodyPr>
          <a:lstStyle/>
          <a:p>
            <a:pPr algn="l">
              <a:lnSpc>
                <a:spcPts val="4796"/>
              </a:lnSpc>
            </a:pPr>
            <a:r>
              <a:rPr lang="en-US" sz="3425">
                <a:solidFill>
                  <a:srgbClr val="EA5355"/>
                </a:solidFill>
                <a:ea typeface="TDTD신굴림"/>
              </a:rPr>
              <a:t>알파코 캠퍼스 이미지 분류 모델 팀프로젝트</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0727" y="3352077"/>
            <a:ext cx="9536627" cy="5132841"/>
          </a:xfrm>
          <a:custGeom>
            <a:avLst/>
            <a:gdLst/>
            <a:ahLst/>
            <a:cxnLst/>
            <a:rect r="r" b="b" t="t" l="l"/>
            <a:pathLst>
              <a:path h="5132841" w="9536627">
                <a:moveTo>
                  <a:pt x="0" y="0"/>
                </a:moveTo>
                <a:lnTo>
                  <a:pt x="9536627" y="0"/>
                </a:lnTo>
                <a:lnTo>
                  <a:pt x="9536627" y="5132841"/>
                </a:lnTo>
                <a:lnTo>
                  <a:pt x="0" y="5132841"/>
                </a:lnTo>
                <a:lnTo>
                  <a:pt x="0" y="0"/>
                </a:lnTo>
                <a:close/>
              </a:path>
            </a:pathLst>
          </a:custGeom>
          <a:blipFill>
            <a:blip r:embed="rId3"/>
            <a:stretch>
              <a:fillRect l="0" t="0" r="0" b="0"/>
            </a:stretch>
          </a:blipFill>
        </p:spPr>
      </p:sp>
      <p:grpSp>
        <p:nvGrpSpPr>
          <p:cNvPr name="Group 3" id="3"/>
          <p:cNvGrpSpPr/>
          <p:nvPr/>
        </p:nvGrpSpPr>
        <p:grpSpPr>
          <a:xfrm rot="0">
            <a:off x="256477" y="333582"/>
            <a:ext cx="17230585" cy="9619837"/>
            <a:chOff x="0" y="0"/>
            <a:chExt cx="4587993" cy="2561476"/>
          </a:xfrm>
        </p:grpSpPr>
        <p:sp>
          <p:nvSpPr>
            <p:cNvPr name="Freeform 4" id="4"/>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5" id="5"/>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6" id="6"/>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10</a:t>
            </a:r>
          </a:p>
        </p:txBody>
      </p:sp>
      <p:sp>
        <p:nvSpPr>
          <p:cNvPr name="TextBox 7" id="7"/>
          <p:cNvSpPr txBox="true"/>
          <p:nvPr/>
        </p:nvSpPr>
        <p:spPr>
          <a:xfrm rot="0">
            <a:off x="9298302" y="618688"/>
            <a:ext cx="679005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Bold"/>
                <a:ea typeface="TDTD신굴림 Bold"/>
              </a:rPr>
              <a:t>이미지 분류 모델 선정 -2</a:t>
            </a:r>
          </a:p>
        </p:txBody>
      </p:sp>
      <p:grpSp>
        <p:nvGrpSpPr>
          <p:cNvPr name="Group 8" id="8"/>
          <p:cNvGrpSpPr/>
          <p:nvPr/>
        </p:nvGrpSpPr>
        <p:grpSpPr>
          <a:xfrm rot="0">
            <a:off x="11252056" y="3063469"/>
            <a:ext cx="6007233" cy="3236786"/>
            <a:chOff x="0" y="0"/>
            <a:chExt cx="1582152" cy="852487"/>
          </a:xfrm>
        </p:grpSpPr>
        <p:sp>
          <p:nvSpPr>
            <p:cNvPr name="Freeform 9" id="9"/>
            <p:cNvSpPr/>
            <p:nvPr/>
          </p:nvSpPr>
          <p:spPr>
            <a:xfrm flipH="false" flipV="false" rot="0">
              <a:off x="0" y="0"/>
              <a:ext cx="1582152" cy="852487"/>
            </a:xfrm>
            <a:custGeom>
              <a:avLst/>
              <a:gdLst/>
              <a:ahLst/>
              <a:cxnLst/>
              <a:rect r="r" b="b" t="t" l="l"/>
              <a:pathLst>
                <a:path h="852487" w="1582152">
                  <a:moveTo>
                    <a:pt x="65727" y="0"/>
                  </a:moveTo>
                  <a:lnTo>
                    <a:pt x="1516425" y="0"/>
                  </a:lnTo>
                  <a:cubicBezTo>
                    <a:pt x="1552725" y="0"/>
                    <a:pt x="1582152" y="29427"/>
                    <a:pt x="1582152" y="65727"/>
                  </a:cubicBezTo>
                  <a:lnTo>
                    <a:pt x="1582152" y="786760"/>
                  </a:lnTo>
                  <a:cubicBezTo>
                    <a:pt x="1582152" y="823060"/>
                    <a:pt x="1552725" y="852487"/>
                    <a:pt x="1516425" y="852487"/>
                  </a:cubicBezTo>
                  <a:lnTo>
                    <a:pt x="65727" y="852487"/>
                  </a:lnTo>
                  <a:cubicBezTo>
                    <a:pt x="29427" y="852487"/>
                    <a:pt x="0" y="823060"/>
                    <a:pt x="0" y="786760"/>
                  </a:cubicBezTo>
                  <a:lnTo>
                    <a:pt x="0" y="65727"/>
                  </a:lnTo>
                  <a:cubicBezTo>
                    <a:pt x="0" y="29427"/>
                    <a:pt x="29427" y="0"/>
                    <a:pt x="65727" y="0"/>
                  </a:cubicBezTo>
                  <a:close/>
                </a:path>
              </a:pathLst>
            </a:custGeom>
            <a:solidFill>
              <a:srgbClr val="000000">
                <a:alpha val="0"/>
              </a:srgbClr>
            </a:solidFill>
            <a:ln w="57150" cap="rnd">
              <a:solidFill>
                <a:srgbClr val="6D85FF"/>
              </a:solidFill>
              <a:prstDash val="solid"/>
              <a:round/>
            </a:ln>
          </p:spPr>
        </p:sp>
        <p:sp>
          <p:nvSpPr>
            <p:cNvPr name="TextBox 10" id="10"/>
            <p:cNvSpPr txBox="true"/>
            <p:nvPr/>
          </p:nvSpPr>
          <p:spPr>
            <a:xfrm>
              <a:off x="0" y="-19050"/>
              <a:ext cx="1582152" cy="871537"/>
            </a:xfrm>
            <a:prstGeom prst="rect">
              <a:avLst/>
            </a:prstGeom>
          </p:spPr>
          <p:txBody>
            <a:bodyPr anchor="ctr" rtlCol="false" tIns="50800" lIns="50800" bIns="50800" rIns="50800"/>
            <a:lstStyle/>
            <a:p>
              <a:pPr algn="ctr">
                <a:lnSpc>
                  <a:spcPts val="1800"/>
                </a:lnSpc>
              </a:pPr>
            </a:p>
          </p:txBody>
        </p:sp>
      </p:grpSp>
      <p:sp>
        <p:nvSpPr>
          <p:cNvPr name="TextBox 11" id="11"/>
          <p:cNvSpPr txBox="true"/>
          <p:nvPr/>
        </p:nvSpPr>
        <p:spPr>
          <a:xfrm rot="0">
            <a:off x="11516774" y="3449549"/>
            <a:ext cx="5742526" cy="2534285"/>
          </a:xfrm>
          <a:prstGeom prst="rect">
            <a:avLst/>
          </a:prstGeom>
        </p:spPr>
        <p:txBody>
          <a:bodyPr anchor="t" rtlCol="false" tIns="0" lIns="0" bIns="0" rIns="0">
            <a:spAutoFit/>
          </a:bodyPr>
          <a:lstStyle/>
          <a:p>
            <a:pPr algn="l">
              <a:lnSpc>
                <a:spcPts val="2859"/>
              </a:lnSpc>
            </a:pPr>
            <a:r>
              <a:rPr lang="en-US" sz="2199">
                <a:solidFill>
                  <a:srgbClr val="000000"/>
                </a:solidFill>
                <a:latin typeface="TDTD신굴림"/>
                <a:ea typeface="TDTD신굴림"/>
              </a:rPr>
              <a:t>MLP 만을 이용한 모델</a:t>
            </a:r>
          </a:p>
          <a:p>
            <a:pPr algn="l">
              <a:lnSpc>
                <a:spcPts val="2859"/>
              </a:lnSpc>
            </a:pPr>
          </a:p>
          <a:p>
            <a:pPr algn="l">
              <a:lnSpc>
                <a:spcPts val="2859"/>
              </a:lnSpc>
            </a:pPr>
            <a:r>
              <a:rPr lang="en-US" sz="2199">
                <a:solidFill>
                  <a:srgbClr val="000000"/>
                </a:solidFill>
                <a:ea typeface="TDTD신굴림"/>
              </a:rPr>
              <a:t>효율적인 처리량과 수행 시간이 장점</a:t>
            </a:r>
          </a:p>
          <a:p>
            <a:pPr algn="l">
              <a:lnSpc>
                <a:spcPts val="2859"/>
              </a:lnSpc>
            </a:pPr>
          </a:p>
          <a:p>
            <a:pPr algn="l">
              <a:lnSpc>
                <a:spcPts val="2859"/>
              </a:lnSpc>
            </a:pPr>
            <a:r>
              <a:rPr lang="en-US" sz="2199">
                <a:solidFill>
                  <a:srgbClr val="000000"/>
                </a:solidFill>
                <a:latin typeface="TDTD신굴림"/>
                <a:ea typeface="TDTD신굴림"/>
              </a:rPr>
              <a:t>이미지를 patch 단위로 쪼개 토큰으로 사용</a:t>
            </a:r>
          </a:p>
          <a:p>
            <a:pPr algn="l">
              <a:lnSpc>
                <a:spcPts val="2859"/>
              </a:lnSpc>
            </a:pPr>
          </a:p>
          <a:p>
            <a:pPr algn="l">
              <a:lnSpc>
                <a:spcPts val="2859"/>
              </a:lnSpc>
              <a:spcBef>
                <a:spcPct val="0"/>
              </a:spcBef>
            </a:pPr>
            <a:r>
              <a:rPr lang="en-US" sz="2199">
                <a:solidFill>
                  <a:srgbClr val="000000"/>
                </a:solidFill>
                <a:latin typeface="TDTD신굴림"/>
                <a:ea typeface="TDTD신굴림"/>
              </a:rPr>
              <a:t>두 개의 Mixing Block(channel, token) 존재</a:t>
            </a:r>
          </a:p>
        </p:txBody>
      </p:sp>
      <p:grpSp>
        <p:nvGrpSpPr>
          <p:cNvPr name="Group 12" id="12"/>
          <p:cNvGrpSpPr/>
          <p:nvPr/>
        </p:nvGrpSpPr>
        <p:grpSpPr>
          <a:xfrm rot="0">
            <a:off x="5192151" y="2078965"/>
            <a:ext cx="8212304" cy="584454"/>
            <a:chOff x="0" y="0"/>
            <a:chExt cx="2162911" cy="153930"/>
          </a:xfrm>
        </p:grpSpPr>
        <p:sp>
          <p:nvSpPr>
            <p:cNvPr name="Freeform 13" id="13"/>
            <p:cNvSpPr/>
            <p:nvPr/>
          </p:nvSpPr>
          <p:spPr>
            <a:xfrm flipH="false" flipV="false" rot="0">
              <a:off x="0" y="0"/>
              <a:ext cx="2162911" cy="153930"/>
            </a:xfrm>
            <a:custGeom>
              <a:avLst/>
              <a:gdLst/>
              <a:ahLst/>
              <a:cxnLst/>
              <a:rect r="r" b="b" t="t" l="l"/>
              <a:pathLst>
                <a:path h="153930" w="2162911">
                  <a:moveTo>
                    <a:pt x="0" y="0"/>
                  </a:moveTo>
                  <a:lnTo>
                    <a:pt x="2162911" y="0"/>
                  </a:lnTo>
                  <a:lnTo>
                    <a:pt x="2162911" y="153930"/>
                  </a:lnTo>
                  <a:lnTo>
                    <a:pt x="0" y="153930"/>
                  </a:lnTo>
                  <a:close/>
                </a:path>
              </a:pathLst>
            </a:custGeom>
            <a:solidFill>
              <a:srgbClr val="F2564A"/>
            </a:solidFill>
          </p:spPr>
        </p:sp>
        <p:sp>
          <p:nvSpPr>
            <p:cNvPr name="TextBox 14" id="14"/>
            <p:cNvSpPr txBox="true"/>
            <p:nvPr/>
          </p:nvSpPr>
          <p:spPr>
            <a:xfrm>
              <a:off x="0" y="-9525"/>
              <a:ext cx="2162911"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MLP (MultiLayerPerceptron) - Mixer</a:t>
              </a:r>
            </a:p>
          </p:txBody>
        </p:sp>
      </p:grpSp>
      <p:sp>
        <p:nvSpPr>
          <p:cNvPr name="TextBox 15" id="15"/>
          <p:cNvSpPr txBox="true"/>
          <p:nvPr/>
        </p:nvSpPr>
        <p:spPr>
          <a:xfrm rot="0">
            <a:off x="11795991" y="6671729"/>
            <a:ext cx="4919365" cy="2053877"/>
          </a:xfrm>
          <a:prstGeom prst="rect">
            <a:avLst/>
          </a:prstGeom>
        </p:spPr>
        <p:txBody>
          <a:bodyPr anchor="t" rtlCol="false" tIns="0" lIns="0" bIns="0" rIns="0">
            <a:spAutoFit/>
          </a:bodyPr>
          <a:lstStyle/>
          <a:p>
            <a:pPr algn="ctr">
              <a:lnSpc>
                <a:spcPts val="3250"/>
              </a:lnSpc>
            </a:pPr>
            <a:r>
              <a:rPr lang="en-US" sz="2500">
                <a:solidFill>
                  <a:srgbClr val="000000"/>
                </a:solidFill>
                <a:latin typeface="TDTD신굴림"/>
                <a:ea typeface="TDTD신굴림"/>
              </a:rPr>
              <a:t>pretrained weights 사용</a:t>
            </a:r>
          </a:p>
          <a:p>
            <a:pPr algn="ctr">
              <a:lnSpc>
                <a:spcPts val="3250"/>
              </a:lnSpc>
            </a:pPr>
            <a:r>
              <a:rPr lang="en-US" sz="2500">
                <a:solidFill>
                  <a:srgbClr val="000000"/>
                </a:solidFill>
                <a:latin typeface="TDTD신굴림"/>
              </a:rPr>
              <a:t>Patch Size: 16 x 16</a:t>
            </a:r>
          </a:p>
          <a:p>
            <a:pPr algn="ctr">
              <a:lnSpc>
                <a:spcPts val="3250"/>
              </a:lnSpc>
            </a:pPr>
            <a:r>
              <a:rPr lang="en-US" sz="2500">
                <a:solidFill>
                  <a:srgbClr val="000000"/>
                </a:solidFill>
                <a:latin typeface="TDTD신굴림"/>
              </a:rPr>
              <a:t>Input Resolution: 224 x 224</a:t>
            </a:r>
          </a:p>
          <a:p>
            <a:pPr algn="ctr">
              <a:lnSpc>
                <a:spcPts val="3250"/>
              </a:lnSpc>
            </a:pPr>
            <a:r>
              <a:rPr lang="en-US" sz="2500">
                <a:solidFill>
                  <a:srgbClr val="000000"/>
                </a:solidFill>
                <a:latin typeface="TDTD신굴림"/>
              </a:rPr>
              <a:t>Pre-training: ImageNet-21k</a:t>
            </a:r>
          </a:p>
          <a:p>
            <a:pPr algn="ctr">
              <a:lnSpc>
                <a:spcPts val="3250"/>
              </a:lnSpc>
              <a:spcBef>
                <a:spcPct val="0"/>
              </a:spcBef>
            </a:pPr>
            <a:r>
              <a:rPr lang="en-US" sz="2500">
                <a:solidFill>
                  <a:srgbClr val="000000"/>
                </a:solidFill>
                <a:latin typeface="TDTD신굴림"/>
              </a:rPr>
              <a:t>Fine-tuning: ImageNet-1k</a:t>
            </a:r>
          </a:p>
        </p:txBody>
      </p:sp>
      <p:sp>
        <p:nvSpPr>
          <p:cNvPr name="Freeform 16" id="16"/>
          <p:cNvSpPr/>
          <p:nvPr/>
        </p:nvSpPr>
        <p:spPr>
          <a:xfrm flipH="false" flipV="false" rot="0">
            <a:off x="426163" y="3063469"/>
            <a:ext cx="10456655" cy="5916092"/>
          </a:xfrm>
          <a:custGeom>
            <a:avLst/>
            <a:gdLst/>
            <a:ahLst/>
            <a:cxnLst/>
            <a:rect r="r" b="b" t="t" l="l"/>
            <a:pathLst>
              <a:path h="5916092" w="10456655">
                <a:moveTo>
                  <a:pt x="0" y="0"/>
                </a:moveTo>
                <a:lnTo>
                  <a:pt x="10456655" y="0"/>
                </a:lnTo>
                <a:lnTo>
                  <a:pt x="10456655" y="5916091"/>
                </a:lnTo>
                <a:lnTo>
                  <a:pt x="0" y="5916091"/>
                </a:lnTo>
                <a:lnTo>
                  <a:pt x="0" y="0"/>
                </a:lnTo>
                <a:close/>
              </a:path>
            </a:pathLst>
          </a:custGeom>
          <a:blipFill>
            <a:blip r:embed="rId3"/>
            <a:stretch>
              <a:fillRect l="-2559" t="0" r="-2559" b="0"/>
            </a:stretch>
          </a:blipFill>
        </p:spPr>
      </p:sp>
      <p:sp>
        <p:nvSpPr>
          <p:cNvPr name="TextBox 17" id="17"/>
          <p:cNvSpPr txBox="true"/>
          <p:nvPr/>
        </p:nvSpPr>
        <p:spPr>
          <a:xfrm rot="0">
            <a:off x="426163" y="9307955"/>
            <a:ext cx="6467369" cy="257175"/>
          </a:xfrm>
          <a:prstGeom prst="rect">
            <a:avLst/>
          </a:prstGeom>
        </p:spPr>
        <p:txBody>
          <a:bodyPr anchor="t" rtlCol="false" tIns="0" lIns="0" bIns="0" rIns="0">
            <a:spAutoFit/>
          </a:bodyPr>
          <a:lstStyle/>
          <a:p>
            <a:pPr algn="ctr" marL="0" indent="0" lvl="0">
              <a:lnSpc>
                <a:spcPts val="2099"/>
              </a:lnSpc>
              <a:spcBef>
                <a:spcPct val="0"/>
              </a:spcBef>
            </a:pPr>
            <a:r>
              <a:rPr lang="en-US" sz="1499">
                <a:solidFill>
                  <a:srgbClr val="5D5D5D"/>
                </a:solidFill>
                <a:latin typeface="TDTD신굴림"/>
                <a:ea typeface="TDTD신굴림"/>
              </a:rPr>
              <a:t>출처: MLP-Mixer: An all-MLP Architecture for Vision</a:t>
            </a:r>
          </a:p>
        </p:txBody>
      </p:sp>
      <p:grpSp>
        <p:nvGrpSpPr>
          <p:cNvPr name="Group 18" id="18"/>
          <p:cNvGrpSpPr/>
          <p:nvPr/>
        </p:nvGrpSpPr>
        <p:grpSpPr>
          <a:xfrm rot="0">
            <a:off x="1028700" y="1048187"/>
            <a:ext cx="164054" cy="646827"/>
            <a:chOff x="0" y="0"/>
            <a:chExt cx="43208" cy="170358"/>
          </a:xfrm>
        </p:grpSpPr>
        <p:sp>
          <p:nvSpPr>
            <p:cNvPr name="Freeform 19" id="19"/>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0" id="20"/>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1" id="21"/>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2" id="22"/>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23" id="23"/>
          <p:cNvGrpSpPr/>
          <p:nvPr/>
        </p:nvGrpSpPr>
        <p:grpSpPr>
          <a:xfrm rot="0">
            <a:off x="1110727" y="1028700"/>
            <a:ext cx="164054" cy="646827"/>
            <a:chOff x="0" y="0"/>
            <a:chExt cx="43208" cy="170358"/>
          </a:xfrm>
        </p:grpSpPr>
        <p:sp>
          <p:nvSpPr>
            <p:cNvPr name="Freeform 24" id="24"/>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5" id="25"/>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26" id="26"/>
          <p:cNvSpPr/>
          <p:nvPr/>
        </p:nvSpPr>
        <p:spPr>
          <a:xfrm flipH="false" flipV="false" rot="0">
            <a:off x="1221329" y="7760580"/>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49166" t="0" r="-244167" b="-195000"/>
            </a:stretch>
          </a:blipFill>
        </p:spPr>
      </p:sp>
      <p:sp>
        <p:nvSpPr>
          <p:cNvPr name="Freeform 27" id="27"/>
          <p:cNvSpPr/>
          <p:nvPr/>
        </p:nvSpPr>
        <p:spPr>
          <a:xfrm flipH="false" flipV="false" rot="0">
            <a:off x="1613827" y="7760580"/>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147487" t="0" r="-137714" b="-188901"/>
            </a:stretch>
          </a:blipFill>
        </p:spPr>
      </p:sp>
      <p:sp>
        <p:nvSpPr>
          <p:cNvPr name="Freeform 28" id="28"/>
          <p:cNvSpPr/>
          <p:nvPr/>
        </p:nvSpPr>
        <p:spPr>
          <a:xfrm flipH="false" flipV="false" rot="0">
            <a:off x="1992583" y="7760580"/>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259647" t="0" r="-51378" b="-208269"/>
            </a:stretch>
          </a:blipFill>
        </p:spPr>
      </p:sp>
      <p:sp>
        <p:nvSpPr>
          <p:cNvPr name="Freeform 29" id="29"/>
          <p:cNvSpPr/>
          <p:nvPr/>
        </p:nvSpPr>
        <p:spPr>
          <a:xfrm flipH="false" flipV="false" rot="0">
            <a:off x="1992583" y="8505442"/>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265012" t="-212867" r="-52144" b="0"/>
            </a:stretch>
          </a:blipFill>
        </p:spPr>
      </p:sp>
      <p:sp>
        <p:nvSpPr>
          <p:cNvPr name="Freeform 30" id="30"/>
          <p:cNvSpPr/>
          <p:nvPr/>
        </p:nvSpPr>
        <p:spPr>
          <a:xfrm flipH="false" flipV="false" rot="0">
            <a:off x="1221329" y="8505442"/>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49959" t="-199755" r="-249714" b="0"/>
            </a:stretch>
          </a:blipFill>
        </p:spPr>
      </p:sp>
      <p:sp>
        <p:nvSpPr>
          <p:cNvPr name="Freeform 31" id="31"/>
          <p:cNvSpPr/>
          <p:nvPr/>
        </p:nvSpPr>
        <p:spPr>
          <a:xfrm flipH="false" flipV="false" rot="0">
            <a:off x="1613827" y="8505442"/>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150247" t="-200394" r="-150278" b="0"/>
            </a:stretch>
          </a:blipFill>
        </p:spPr>
      </p:sp>
      <p:sp>
        <p:nvSpPr>
          <p:cNvPr name="Freeform 32" id="32"/>
          <p:cNvSpPr/>
          <p:nvPr/>
        </p:nvSpPr>
        <p:spPr>
          <a:xfrm flipH="false" flipV="false" rot="0">
            <a:off x="1992583" y="8133011"/>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262311" t="-113410" r="-51758" b="-97142"/>
            </a:stretch>
          </a:blipFill>
        </p:spPr>
      </p:sp>
      <p:sp>
        <p:nvSpPr>
          <p:cNvPr name="Freeform 33" id="33"/>
          <p:cNvSpPr/>
          <p:nvPr/>
        </p:nvSpPr>
        <p:spPr>
          <a:xfrm flipH="false" flipV="false" rot="0">
            <a:off x="1221329" y="8133011"/>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51573" t="-104726" r="-261017" b="-104716"/>
            </a:stretch>
          </a:blipFill>
        </p:spPr>
      </p:sp>
      <p:sp>
        <p:nvSpPr>
          <p:cNvPr name="Freeform 34" id="34"/>
          <p:cNvSpPr/>
          <p:nvPr/>
        </p:nvSpPr>
        <p:spPr>
          <a:xfrm flipH="false" flipV="false" rot="0">
            <a:off x="1613827" y="8133011"/>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176080" t="-119348" r="-174668" b="-118713"/>
            </a:stretch>
          </a:blipFill>
        </p:spPr>
      </p:sp>
      <p:sp>
        <p:nvSpPr>
          <p:cNvPr name="Freeform 35" id="35"/>
          <p:cNvSpPr/>
          <p:nvPr/>
        </p:nvSpPr>
        <p:spPr>
          <a:xfrm flipH="false" flipV="false" rot="0">
            <a:off x="2639892"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49166" t="0" r="-244167" b="-195000"/>
            </a:stretch>
          </a:blipFill>
        </p:spPr>
      </p:sp>
      <p:sp>
        <p:nvSpPr>
          <p:cNvPr name="Freeform 36" id="36"/>
          <p:cNvSpPr/>
          <p:nvPr/>
        </p:nvSpPr>
        <p:spPr>
          <a:xfrm flipH="false" flipV="false" rot="0">
            <a:off x="3144417"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147487" t="0" r="-137714" b="-188901"/>
            </a:stretch>
          </a:blipFill>
        </p:spPr>
      </p:sp>
      <p:sp>
        <p:nvSpPr>
          <p:cNvPr name="Freeform 37" id="37"/>
          <p:cNvSpPr/>
          <p:nvPr/>
        </p:nvSpPr>
        <p:spPr>
          <a:xfrm flipH="false" flipV="false" rot="0">
            <a:off x="3630611"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259647" t="0" r="-51378" b="-208269"/>
            </a:stretch>
          </a:blipFill>
        </p:spPr>
      </p:sp>
      <p:sp>
        <p:nvSpPr>
          <p:cNvPr name="Freeform 38" id="38"/>
          <p:cNvSpPr/>
          <p:nvPr/>
        </p:nvSpPr>
        <p:spPr>
          <a:xfrm flipH="false" flipV="false" rot="0">
            <a:off x="4135136"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51573" t="-104726" r="-261017" b="-104716"/>
            </a:stretch>
          </a:blipFill>
        </p:spPr>
      </p:sp>
      <p:sp>
        <p:nvSpPr>
          <p:cNvPr name="Freeform 39" id="39"/>
          <p:cNvSpPr/>
          <p:nvPr/>
        </p:nvSpPr>
        <p:spPr>
          <a:xfrm flipH="false" flipV="false" rot="0">
            <a:off x="4626568"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176080" t="-119348" r="-174668" b="-118713"/>
            </a:stretch>
          </a:blipFill>
        </p:spPr>
      </p:sp>
      <p:sp>
        <p:nvSpPr>
          <p:cNvPr name="Freeform 40" id="40"/>
          <p:cNvSpPr/>
          <p:nvPr/>
        </p:nvSpPr>
        <p:spPr>
          <a:xfrm flipH="false" flipV="false" rot="0">
            <a:off x="5118000"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262311" t="-113410" r="-51758" b="-97142"/>
            </a:stretch>
          </a:blipFill>
        </p:spPr>
      </p:sp>
      <p:sp>
        <p:nvSpPr>
          <p:cNvPr name="Freeform 41" id="41"/>
          <p:cNvSpPr/>
          <p:nvPr/>
        </p:nvSpPr>
        <p:spPr>
          <a:xfrm flipH="false" flipV="false" rot="0">
            <a:off x="5609432"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49959" t="-199755" r="-249714" b="0"/>
            </a:stretch>
          </a:blipFill>
        </p:spPr>
      </p:sp>
      <p:sp>
        <p:nvSpPr>
          <p:cNvPr name="Freeform 42" id="42"/>
          <p:cNvSpPr/>
          <p:nvPr/>
        </p:nvSpPr>
        <p:spPr>
          <a:xfrm flipH="false" flipV="false" rot="0">
            <a:off x="6100864" y="8433354"/>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150247" t="-200394" r="-150278" b="0"/>
            </a:stretch>
          </a:blipFill>
        </p:spPr>
      </p:sp>
      <p:sp>
        <p:nvSpPr>
          <p:cNvPr name="Freeform 43" id="43"/>
          <p:cNvSpPr/>
          <p:nvPr/>
        </p:nvSpPr>
        <p:spPr>
          <a:xfrm flipH="false" flipV="false" rot="0">
            <a:off x="6592295" y="8433354"/>
            <a:ext cx="439059" cy="439059"/>
          </a:xfrm>
          <a:custGeom>
            <a:avLst/>
            <a:gdLst/>
            <a:ahLst/>
            <a:cxnLst/>
            <a:rect r="r" b="b" t="t" l="l"/>
            <a:pathLst>
              <a:path h="439059" w="439059">
                <a:moveTo>
                  <a:pt x="0" y="0"/>
                </a:moveTo>
                <a:lnTo>
                  <a:pt x="439060" y="0"/>
                </a:lnTo>
                <a:lnTo>
                  <a:pt x="439060" y="439059"/>
                </a:lnTo>
                <a:lnTo>
                  <a:pt x="0" y="439059"/>
                </a:lnTo>
                <a:lnTo>
                  <a:pt x="0" y="0"/>
                </a:lnTo>
                <a:close/>
              </a:path>
            </a:pathLst>
          </a:custGeom>
          <a:blipFill>
            <a:blip r:embed="rId4"/>
            <a:stretch>
              <a:fillRect l="-265012" t="-212867" r="-52144" b="0"/>
            </a:stretch>
          </a:blip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1028700" y="1048187"/>
            <a:ext cx="164054" cy="646827"/>
            <a:chOff x="0" y="0"/>
            <a:chExt cx="43208" cy="170358"/>
          </a:xfrm>
        </p:grpSpPr>
        <p:sp>
          <p:nvSpPr>
            <p:cNvPr name="Freeform 6" id="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7" id="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9" id="9"/>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1110727" y="1028700"/>
            <a:ext cx="164054" cy="646827"/>
            <a:chOff x="0" y="0"/>
            <a:chExt cx="43208" cy="170358"/>
          </a:xfrm>
        </p:grpSpPr>
        <p:sp>
          <p:nvSpPr>
            <p:cNvPr name="Freeform 11" id="1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2" id="1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3" id="13"/>
          <p:cNvSpPr/>
          <p:nvPr/>
        </p:nvSpPr>
        <p:spPr>
          <a:xfrm flipH="false" flipV="false" rot="0">
            <a:off x="1944905" y="3971775"/>
            <a:ext cx="6245159" cy="4707034"/>
          </a:xfrm>
          <a:custGeom>
            <a:avLst/>
            <a:gdLst/>
            <a:ahLst/>
            <a:cxnLst/>
            <a:rect r="r" b="b" t="t" l="l"/>
            <a:pathLst>
              <a:path h="4707034" w="6245159">
                <a:moveTo>
                  <a:pt x="0" y="0"/>
                </a:moveTo>
                <a:lnTo>
                  <a:pt x="6245159" y="0"/>
                </a:lnTo>
                <a:lnTo>
                  <a:pt x="6245159" y="4707033"/>
                </a:lnTo>
                <a:lnTo>
                  <a:pt x="0" y="4707033"/>
                </a:lnTo>
                <a:lnTo>
                  <a:pt x="0" y="0"/>
                </a:lnTo>
                <a:close/>
              </a:path>
            </a:pathLst>
          </a:custGeom>
          <a:blipFill>
            <a:blip r:embed="rId3"/>
            <a:stretch>
              <a:fillRect l="0" t="0" r="0" b="0"/>
            </a:stretch>
          </a:blipFill>
        </p:spPr>
      </p:sp>
      <p:sp>
        <p:nvSpPr>
          <p:cNvPr name="Freeform 14" id="14"/>
          <p:cNvSpPr/>
          <p:nvPr/>
        </p:nvSpPr>
        <p:spPr>
          <a:xfrm flipH="false" flipV="false" rot="0">
            <a:off x="9642411" y="3928823"/>
            <a:ext cx="6245159" cy="4693218"/>
          </a:xfrm>
          <a:custGeom>
            <a:avLst/>
            <a:gdLst/>
            <a:ahLst/>
            <a:cxnLst/>
            <a:rect r="r" b="b" t="t" l="l"/>
            <a:pathLst>
              <a:path h="4693218" w="6245159">
                <a:moveTo>
                  <a:pt x="0" y="0"/>
                </a:moveTo>
                <a:lnTo>
                  <a:pt x="6245159" y="0"/>
                </a:lnTo>
                <a:lnTo>
                  <a:pt x="6245159" y="4693218"/>
                </a:lnTo>
                <a:lnTo>
                  <a:pt x="0" y="4693218"/>
                </a:lnTo>
                <a:lnTo>
                  <a:pt x="0" y="0"/>
                </a:lnTo>
                <a:close/>
              </a:path>
            </a:pathLst>
          </a:custGeom>
          <a:blipFill>
            <a:blip r:embed="rId4"/>
            <a:stretch>
              <a:fillRect l="0" t="0" r="0" b="0"/>
            </a:stretch>
          </a:blipFill>
        </p:spPr>
      </p:sp>
      <p:sp>
        <p:nvSpPr>
          <p:cNvPr name="TextBox 15" id="1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11</a:t>
            </a:r>
          </a:p>
        </p:txBody>
      </p:sp>
      <p:sp>
        <p:nvSpPr>
          <p:cNvPr name="TextBox 16" id="16"/>
          <p:cNvSpPr txBox="true"/>
          <p:nvPr/>
        </p:nvSpPr>
        <p:spPr>
          <a:xfrm rot="0">
            <a:off x="9298302" y="618688"/>
            <a:ext cx="7594583"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이미지 분류 모델 학습 및 테스트</a:t>
            </a:r>
          </a:p>
        </p:txBody>
      </p:sp>
      <p:grpSp>
        <p:nvGrpSpPr>
          <p:cNvPr name="Group 17" id="17"/>
          <p:cNvGrpSpPr/>
          <p:nvPr/>
        </p:nvGrpSpPr>
        <p:grpSpPr>
          <a:xfrm rot="0">
            <a:off x="9642411" y="3387321"/>
            <a:ext cx="6245159" cy="584454"/>
            <a:chOff x="0" y="0"/>
            <a:chExt cx="1644815" cy="153930"/>
          </a:xfrm>
        </p:grpSpPr>
        <p:sp>
          <p:nvSpPr>
            <p:cNvPr name="Freeform 18" id="18"/>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19" id="19"/>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Y : Loss</a:t>
              </a:r>
            </a:p>
          </p:txBody>
        </p:sp>
      </p:grpSp>
      <p:grpSp>
        <p:nvGrpSpPr>
          <p:cNvPr name="Group 20" id="20"/>
          <p:cNvGrpSpPr/>
          <p:nvPr/>
        </p:nvGrpSpPr>
        <p:grpSpPr>
          <a:xfrm rot="0">
            <a:off x="1944905" y="3387321"/>
            <a:ext cx="6245159" cy="584454"/>
            <a:chOff x="0" y="0"/>
            <a:chExt cx="1644815" cy="153930"/>
          </a:xfrm>
        </p:grpSpPr>
        <p:sp>
          <p:nvSpPr>
            <p:cNvPr name="Freeform 21" id="21"/>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22" id="22"/>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Y : Accuracy</a:t>
              </a:r>
            </a:p>
          </p:txBody>
        </p:sp>
      </p:grpSp>
      <p:sp>
        <p:nvSpPr>
          <p:cNvPr name="TextBox 23" id="23"/>
          <p:cNvSpPr txBox="true"/>
          <p:nvPr/>
        </p:nvSpPr>
        <p:spPr>
          <a:xfrm rot="0">
            <a:off x="6253913" y="8677425"/>
            <a:ext cx="1936151" cy="487870"/>
          </a:xfrm>
          <a:prstGeom prst="rect">
            <a:avLst/>
          </a:prstGeom>
        </p:spPr>
        <p:txBody>
          <a:bodyPr anchor="t" rtlCol="false" tIns="0" lIns="0" bIns="0" rIns="0">
            <a:spAutoFit/>
          </a:bodyPr>
          <a:lstStyle/>
          <a:p>
            <a:pPr algn="ctr">
              <a:lnSpc>
                <a:spcPts val="3841"/>
              </a:lnSpc>
              <a:spcBef>
                <a:spcPct val="0"/>
              </a:spcBef>
            </a:pPr>
            <a:r>
              <a:rPr lang="en-US" sz="3201" spc="160">
                <a:solidFill>
                  <a:srgbClr val="000000"/>
                </a:solidFill>
                <a:latin typeface="TDTD신굴림"/>
              </a:rPr>
              <a:t>X : </a:t>
            </a:r>
            <a:r>
              <a:rPr lang="en-US" sz="3201" spc="160">
                <a:solidFill>
                  <a:srgbClr val="000000"/>
                </a:solidFill>
                <a:latin typeface="TDTD신굴림"/>
              </a:rPr>
              <a:t>step</a:t>
            </a:r>
          </a:p>
        </p:txBody>
      </p:sp>
      <p:sp>
        <p:nvSpPr>
          <p:cNvPr name="TextBox 24" id="24"/>
          <p:cNvSpPr txBox="true"/>
          <p:nvPr/>
        </p:nvSpPr>
        <p:spPr>
          <a:xfrm rot="0">
            <a:off x="13881157" y="8677425"/>
            <a:ext cx="2006413" cy="487870"/>
          </a:xfrm>
          <a:prstGeom prst="rect">
            <a:avLst/>
          </a:prstGeom>
        </p:spPr>
        <p:txBody>
          <a:bodyPr anchor="t" rtlCol="false" tIns="0" lIns="0" bIns="0" rIns="0">
            <a:spAutoFit/>
          </a:bodyPr>
          <a:lstStyle/>
          <a:p>
            <a:pPr algn="ctr">
              <a:lnSpc>
                <a:spcPts val="3841"/>
              </a:lnSpc>
              <a:spcBef>
                <a:spcPct val="0"/>
              </a:spcBef>
            </a:pPr>
            <a:r>
              <a:rPr lang="en-US" sz="3201" spc="160">
                <a:solidFill>
                  <a:srgbClr val="000000"/>
                </a:solidFill>
                <a:latin typeface="TDTD신굴림"/>
              </a:rPr>
              <a:t>X : </a:t>
            </a:r>
            <a:r>
              <a:rPr lang="en-US" sz="3201" spc="160">
                <a:solidFill>
                  <a:srgbClr val="000000"/>
                </a:solidFill>
                <a:latin typeface="TDTD신굴림"/>
              </a:rPr>
              <a:t>step</a:t>
            </a:r>
          </a:p>
        </p:txBody>
      </p:sp>
      <p:grpSp>
        <p:nvGrpSpPr>
          <p:cNvPr name="Group 25" id="25"/>
          <p:cNvGrpSpPr/>
          <p:nvPr/>
        </p:nvGrpSpPr>
        <p:grpSpPr>
          <a:xfrm rot="0">
            <a:off x="7719864" y="2022865"/>
            <a:ext cx="3156876" cy="1059656"/>
            <a:chOff x="0" y="0"/>
            <a:chExt cx="4209169" cy="1412875"/>
          </a:xfrm>
        </p:grpSpPr>
        <p:grpSp>
          <p:nvGrpSpPr>
            <p:cNvPr name="Group 26" id="26"/>
            <p:cNvGrpSpPr/>
            <p:nvPr/>
          </p:nvGrpSpPr>
          <p:grpSpPr>
            <a:xfrm rot="0">
              <a:off x="0" y="0"/>
              <a:ext cx="565708" cy="56570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838"/>
              </a:solidFill>
            </p:spPr>
          </p:sp>
          <p:sp>
            <p:nvSpPr>
              <p:cNvPr name="TextBox 28" id="28"/>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sp>
          <p:nvSpPr>
            <p:cNvPr name="TextBox 29" id="29"/>
            <p:cNvSpPr txBox="true"/>
            <p:nvPr/>
          </p:nvSpPr>
          <p:spPr>
            <a:xfrm rot="0">
              <a:off x="804049" y="-28575"/>
              <a:ext cx="3394513" cy="625475"/>
            </a:xfrm>
            <a:prstGeom prst="rect">
              <a:avLst/>
            </a:prstGeom>
          </p:spPr>
          <p:txBody>
            <a:bodyPr anchor="t" rtlCol="false" tIns="0" lIns="0" bIns="0" rIns="0">
              <a:spAutoFit/>
            </a:bodyPr>
            <a:lstStyle/>
            <a:p>
              <a:pPr algn="l">
                <a:lnSpc>
                  <a:spcPts val="3899"/>
                </a:lnSpc>
                <a:spcBef>
                  <a:spcPct val="0"/>
                </a:spcBef>
              </a:pPr>
              <a:r>
                <a:rPr lang="en-US" sz="2999">
                  <a:solidFill>
                    <a:srgbClr val="000000"/>
                  </a:solidFill>
                  <a:latin typeface="TDTD신굴림 Bold"/>
                </a:rPr>
                <a:t>MLP-Mixer</a:t>
              </a:r>
            </a:p>
          </p:txBody>
        </p:sp>
        <p:sp>
          <p:nvSpPr>
            <p:cNvPr name="TextBox 30" id="30"/>
            <p:cNvSpPr txBox="true"/>
            <p:nvPr/>
          </p:nvSpPr>
          <p:spPr>
            <a:xfrm rot="0">
              <a:off x="814656" y="765175"/>
              <a:ext cx="3394513" cy="647700"/>
            </a:xfrm>
            <a:prstGeom prst="rect">
              <a:avLst/>
            </a:prstGeom>
          </p:spPr>
          <p:txBody>
            <a:bodyPr anchor="t" rtlCol="false" tIns="0" lIns="0" bIns="0" rIns="0">
              <a:spAutoFit/>
            </a:bodyPr>
            <a:lstStyle/>
            <a:p>
              <a:pPr algn="l">
                <a:lnSpc>
                  <a:spcPts val="3900"/>
                </a:lnSpc>
                <a:spcBef>
                  <a:spcPct val="0"/>
                </a:spcBef>
              </a:pPr>
              <a:r>
                <a:rPr lang="en-US" sz="3000">
                  <a:solidFill>
                    <a:srgbClr val="000000"/>
                  </a:solidFill>
                  <a:latin typeface="TDTD신굴림 Bold"/>
                </a:rPr>
                <a:t>VIT</a:t>
              </a:r>
            </a:p>
          </p:txBody>
        </p:sp>
        <p:grpSp>
          <p:nvGrpSpPr>
            <p:cNvPr name="Group 31" id="31"/>
            <p:cNvGrpSpPr/>
            <p:nvPr/>
          </p:nvGrpSpPr>
          <p:grpSpPr>
            <a:xfrm rot="0">
              <a:off x="0" y="781608"/>
              <a:ext cx="565708" cy="56570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C9DA"/>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2399"/>
                  </a:lnSpc>
                </a:pPr>
              </a:p>
            </p:txBody>
          </p:sp>
        </p:grpSp>
      </p:gr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12</a:t>
            </a:r>
          </a:p>
        </p:txBody>
      </p:sp>
      <p:grpSp>
        <p:nvGrpSpPr>
          <p:cNvPr name="Group 6" id="6"/>
          <p:cNvGrpSpPr/>
          <p:nvPr/>
        </p:nvGrpSpPr>
        <p:grpSpPr>
          <a:xfrm rot="0">
            <a:off x="1467376" y="2521196"/>
            <a:ext cx="6219505" cy="584454"/>
            <a:chOff x="0" y="0"/>
            <a:chExt cx="1638059" cy="153930"/>
          </a:xfrm>
        </p:grpSpPr>
        <p:sp>
          <p:nvSpPr>
            <p:cNvPr name="Freeform 7" id="7"/>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8" id="8"/>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Model Ensemble</a:t>
              </a:r>
            </a:p>
          </p:txBody>
        </p:sp>
      </p:grpSp>
      <p:sp>
        <p:nvSpPr>
          <p:cNvPr name="TextBox 9" id="9"/>
          <p:cNvSpPr txBox="true"/>
          <p:nvPr/>
        </p:nvSpPr>
        <p:spPr>
          <a:xfrm rot="0">
            <a:off x="1467376" y="3215924"/>
            <a:ext cx="14651556" cy="1144745"/>
          </a:xfrm>
          <a:prstGeom prst="rect">
            <a:avLst/>
          </a:prstGeom>
        </p:spPr>
        <p:txBody>
          <a:bodyPr anchor="t" rtlCol="false" tIns="0" lIns="0" bIns="0" rIns="0">
            <a:spAutoFit/>
          </a:bodyPr>
          <a:lstStyle/>
          <a:p>
            <a:pPr algn="l" marL="754667" indent="-377333" lvl="1">
              <a:lnSpc>
                <a:spcPts val="4544"/>
              </a:lnSpc>
              <a:buFont typeface="Arial"/>
              <a:buChar char="•"/>
            </a:pPr>
            <a:r>
              <a:rPr lang="en-US" sz="3495">
                <a:solidFill>
                  <a:srgbClr val="000000"/>
                </a:solidFill>
                <a:latin typeface="TDTD신굴림 Medium"/>
                <a:ea typeface="TDTD신굴림 Medium"/>
              </a:rPr>
              <a:t>Vision Transformer 모델과 MLP-Mixer 모델을 평균 앙상블</a:t>
            </a:r>
          </a:p>
          <a:p>
            <a:pPr algn="l">
              <a:lnSpc>
                <a:spcPts val="4544"/>
              </a:lnSpc>
              <a:spcBef>
                <a:spcPct val="0"/>
              </a:spcBef>
            </a:pPr>
          </a:p>
        </p:txBody>
      </p:sp>
      <p:grpSp>
        <p:nvGrpSpPr>
          <p:cNvPr name="Group 10" id="10"/>
          <p:cNvGrpSpPr/>
          <p:nvPr/>
        </p:nvGrpSpPr>
        <p:grpSpPr>
          <a:xfrm rot="0">
            <a:off x="1467376" y="4753621"/>
            <a:ext cx="6219505" cy="584454"/>
            <a:chOff x="0" y="0"/>
            <a:chExt cx="1638059" cy="153930"/>
          </a:xfrm>
        </p:grpSpPr>
        <p:sp>
          <p:nvSpPr>
            <p:cNvPr name="Freeform 11" id="11"/>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12" id="12"/>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Iterative Fine-Tuning</a:t>
              </a:r>
            </a:p>
          </p:txBody>
        </p:sp>
      </p:grpSp>
      <p:sp>
        <p:nvSpPr>
          <p:cNvPr name="TextBox 13" id="13"/>
          <p:cNvSpPr txBox="true"/>
          <p:nvPr/>
        </p:nvSpPr>
        <p:spPr>
          <a:xfrm rot="0">
            <a:off x="1467376" y="5519050"/>
            <a:ext cx="14651556" cy="1144745"/>
          </a:xfrm>
          <a:prstGeom prst="rect">
            <a:avLst/>
          </a:prstGeom>
        </p:spPr>
        <p:txBody>
          <a:bodyPr anchor="t" rtlCol="false" tIns="0" lIns="0" bIns="0" rIns="0">
            <a:spAutoFit/>
          </a:bodyPr>
          <a:lstStyle/>
          <a:p>
            <a:pPr algn="l" marL="754667" indent="-377333" lvl="1">
              <a:lnSpc>
                <a:spcPts val="4544"/>
              </a:lnSpc>
              <a:buFont typeface="Arial"/>
              <a:buChar char="•"/>
            </a:pPr>
            <a:r>
              <a:rPr lang="en-US" sz="3495">
                <a:solidFill>
                  <a:srgbClr val="000000"/>
                </a:solidFill>
                <a:latin typeface="TDTD신굴림 Medium"/>
                <a:ea typeface="TDTD신굴림 Medium"/>
              </a:rPr>
              <a:t>특정 연령층 데이터로 fine-tuning</a:t>
            </a:r>
          </a:p>
          <a:p>
            <a:pPr algn="l">
              <a:lnSpc>
                <a:spcPts val="4544"/>
              </a:lnSpc>
              <a:spcBef>
                <a:spcPct val="0"/>
              </a:spcBef>
            </a:pPr>
          </a:p>
        </p:txBody>
      </p:sp>
      <p:grpSp>
        <p:nvGrpSpPr>
          <p:cNvPr name="Group 14" id="14"/>
          <p:cNvGrpSpPr/>
          <p:nvPr/>
        </p:nvGrpSpPr>
        <p:grpSpPr>
          <a:xfrm rot="0">
            <a:off x="1467376" y="7056747"/>
            <a:ext cx="6219505" cy="584454"/>
            <a:chOff x="0" y="0"/>
            <a:chExt cx="1638059" cy="153930"/>
          </a:xfrm>
        </p:grpSpPr>
        <p:sp>
          <p:nvSpPr>
            <p:cNvPr name="Freeform 15" id="15"/>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16" id="16"/>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ea typeface="TDTD신굴림"/>
                </a:rPr>
                <a:t>이미지 전처리 후 Fine-Tuning</a:t>
              </a:r>
            </a:p>
          </p:txBody>
        </p:sp>
      </p:grpSp>
      <p:sp>
        <p:nvSpPr>
          <p:cNvPr name="TextBox 17" id="17"/>
          <p:cNvSpPr txBox="true"/>
          <p:nvPr/>
        </p:nvSpPr>
        <p:spPr>
          <a:xfrm rot="0">
            <a:off x="1467376" y="7861236"/>
            <a:ext cx="14651556" cy="1144745"/>
          </a:xfrm>
          <a:prstGeom prst="rect">
            <a:avLst/>
          </a:prstGeom>
        </p:spPr>
        <p:txBody>
          <a:bodyPr anchor="t" rtlCol="false" tIns="0" lIns="0" bIns="0" rIns="0">
            <a:spAutoFit/>
          </a:bodyPr>
          <a:lstStyle/>
          <a:p>
            <a:pPr algn="l" marL="754667" indent="-377333" lvl="1">
              <a:lnSpc>
                <a:spcPts val="4544"/>
              </a:lnSpc>
              <a:buFont typeface="Arial"/>
              <a:buChar char="•"/>
            </a:pPr>
            <a:r>
              <a:rPr lang="en-US" sz="3495">
                <a:solidFill>
                  <a:srgbClr val="000000"/>
                </a:solidFill>
                <a:ea typeface="TDTD신굴림 Medium"/>
              </a:rPr>
              <a:t>얼굴 부분에 집중하기 위한 이미지 전처리</a:t>
            </a:r>
          </a:p>
          <a:p>
            <a:pPr algn="l">
              <a:lnSpc>
                <a:spcPts val="4544"/>
              </a:lnSpc>
              <a:spcBef>
                <a:spcPct val="0"/>
              </a:spcBef>
            </a:pPr>
          </a:p>
        </p:txBody>
      </p:sp>
      <p:sp>
        <p:nvSpPr>
          <p:cNvPr name="TextBox 18" id="18"/>
          <p:cNvSpPr txBox="true"/>
          <p:nvPr/>
        </p:nvSpPr>
        <p:spPr>
          <a:xfrm rot="0">
            <a:off x="9298302" y="618688"/>
            <a:ext cx="7594583"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이미지 분류 모델 성능 향상 전략</a:t>
            </a:r>
          </a:p>
        </p:txBody>
      </p:sp>
      <p:grpSp>
        <p:nvGrpSpPr>
          <p:cNvPr name="Group 19" id="19"/>
          <p:cNvGrpSpPr/>
          <p:nvPr/>
        </p:nvGrpSpPr>
        <p:grpSpPr>
          <a:xfrm rot="0">
            <a:off x="1028700" y="1048187"/>
            <a:ext cx="164054" cy="646827"/>
            <a:chOff x="0" y="0"/>
            <a:chExt cx="43208" cy="170358"/>
          </a:xfrm>
        </p:grpSpPr>
        <p:sp>
          <p:nvSpPr>
            <p:cNvPr name="Freeform 20" id="20"/>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1" id="21"/>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2" id="22"/>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3" id="23"/>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24" id="24"/>
          <p:cNvGrpSpPr/>
          <p:nvPr/>
        </p:nvGrpSpPr>
        <p:grpSpPr>
          <a:xfrm rot="0">
            <a:off x="1110727" y="1028700"/>
            <a:ext cx="164054" cy="646827"/>
            <a:chOff x="0" y="0"/>
            <a:chExt cx="43208" cy="170358"/>
          </a:xfrm>
        </p:grpSpPr>
        <p:sp>
          <p:nvSpPr>
            <p:cNvPr name="Freeform 25" id="25"/>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6" id="26"/>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13</a:t>
            </a:r>
          </a:p>
        </p:txBody>
      </p:sp>
      <p:grpSp>
        <p:nvGrpSpPr>
          <p:cNvPr name="Group 6" id="6"/>
          <p:cNvGrpSpPr/>
          <p:nvPr/>
        </p:nvGrpSpPr>
        <p:grpSpPr>
          <a:xfrm rot="0">
            <a:off x="1467376" y="2521196"/>
            <a:ext cx="6219505" cy="584454"/>
            <a:chOff x="0" y="0"/>
            <a:chExt cx="1638059" cy="153930"/>
          </a:xfrm>
        </p:grpSpPr>
        <p:sp>
          <p:nvSpPr>
            <p:cNvPr name="Freeform 7" id="7"/>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8" id="8"/>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Model Ensemble</a:t>
              </a:r>
            </a:p>
          </p:txBody>
        </p:sp>
      </p:grpSp>
      <p:grpSp>
        <p:nvGrpSpPr>
          <p:cNvPr name="Group 9" id="9"/>
          <p:cNvGrpSpPr/>
          <p:nvPr/>
        </p:nvGrpSpPr>
        <p:grpSpPr>
          <a:xfrm rot="0">
            <a:off x="7498334" y="4828340"/>
            <a:ext cx="3711546" cy="2539378"/>
            <a:chOff x="0" y="0"/>
            <a:chExt cx="4948728" cy="3385838"/>
          </a:xfrm>
        </p:grpSpPr>
        <p:sp>
          <p:nvSpPr>
            <p:cNvPr name="Freeform 10" id="10"/>
            <p:cNvSpPr/>
            <p:nvPr/>
          </p:nvSpPr>
          <p:spPr>
            <a:xfrm flipH="false" flipV="true" rot="5400000">
              <a:off x="1562890" y="0"/>
              <a:ext cx="3385838" cy="3385838"/>
            </a:xfrm>
            <a:custGeom>
              <a:avLst/>
              <a:gdLst/>
              <a:ahLst/>
              <a:cxnLst/>
              <a:rect r="r" b="b" t="t" l="l"/>
              <a:pathLst>
                <a:path h="3385838" w="3385838">
                  <a:moveTo>
                    <a:pt x="0" y="3385838"/>
                  </a:moveTo>
                  <a:lnTo>
                    <a:pt x="3385838" y="3385838"/>
                  </a:lnTo>
                  <a:lnTo>
                    <a:pt x="3385838" y="0"/>
                  </a:lnTo>
                  <a:lnTo>
                    <a:pt x="0" y="0"/>
                  </a:lnTo>
                  <a:lnTo>
                    <a:pt x="0" y="3385838"/>
                  </a:lnTo>
                  <a:close/>
                </a:path>
              </a:pathLst>
            </a:custGeom>
            <a:blipFill>
              <a:blip r:embed="rId3"/>
              <a:stretch>
                <a:fillRect l="0" t="0" r="0" b="0"/>
              </a:stretch>
            </a:blipFill>
          </p:spPr>
        </p:sp>
        <p:sp>
          <p:nvSpPr>
            <p:cNvPr name="Freeform 11" id="11"/>
            <p:cNvSpPr/>
            <p:nvPr/>
          </p:nvSpPr>
          <p:spPr>
            <a:xfrm flipH="false" flipV="false" rot="5400000">
              <a:off x="0" y="0"/>
              <a:ext cx="3385838" cy="3385838"/>
            </a:xfrm>
            <a:custGeom>
              <a:avLst/>
              <a:gdLst/>
              <a:ahLst/>
              <a:cxnLst/>
              <a:rect r="r" b="b" t="t" l="l"/>
              <a:pathLst>
                <a:path h="3385838" w="3385838">
                  <a:moveTo>
                    <a:pt x="0" y="0"/>
                  </a:moveTo>
                  <a:lnTo>
                    <a:pt x="3385838" y="0"/>
                  </a:lnTo>
                  <a:lnTo>
                    <a:pt x="3385838" y="3385838"/>
                  </a:lnTo>
                  <a:lnTo>
                    <a:pt x="0" y="3385838"/>
                  </a:lnTo>
                  <a:lnTo>
                    <a:pt x="0" y="0"/>
                  </a:lnTo>
                  <a:close/>
                </a:path>
              </a:pathLst>
            </a:custGeom>
            <a:blipFill>
              <a:blip r:embed="rId3"/>
              <a:stretch>
                <a:fillRect l="0" t="0" r="0" b="0"/>
              </a:stretch>
            </a:blipFill>
          </p:spPr>
        </p:sp>
      </p:grpSp>
      <p:grpSp>
        <p:nvGrpSpPr>
          <p:cNvPr name="Group 12" id="12"/>
          <p:cNvGrpSpPr/>
          <p:nvPr/>
        </p:nvGrpSpPr>
        <p:grpSpPr>
          <a:xfrm rot="0">
            <a:off x="3363695" y="3533486"/>
            <a:ext cx="5790880" cy="2064685"/>
            <a:chOff x="0" y="0"/>
            <a:chExt cx="7721173" cy="2752913"/>
          </a:xfrm>
        </p:grpSpPr>
        <p:grpSp>
          <p:nvGrpSpPr>
            <p:cNvPr name="Group 13" id="13"/>
            <p:cNvGrpSpPr/>
            <p:nvPr/>
          </p:nvGrpSpPr>
          <p:grpSpPr>
            <a:xfrm rot="0">
              <a:off x="466871" y="917740"/>
              <a:ext cx="6506516" cy="1835173"/>
              <a:chOff x="0" y="0"/>
              <a:chExt cx="812800" cy="229251"/>
            </a:xfrm>
          </p:grpSpPr>
          <p:sp>
            <p:nvSpPr>
              <p:cNvPr name="Freeform 14" id="14"/>
              <p:cNvSpPr/>
              <p:nvPr/>
            </p:nvSpPr>
            <p:spPr>
              <a:xfrm flipH="false" flipV="false" rot="0">
                <a:off x="0" y="0"/>
                <a:ext cx="812800" cy="229251"/>
              </a:xfrm>
              <a:custGeom>
                <a:avLst/>
                <a:gdLst/>
                <a:ahLst/>
                <a:cxnLst/>
                <a:rect r="r" b="b" t="t" l="l"/>
                <a:pathLst>
                  <a:path h="229251" w="812800">
                    <a:moveTo>
                      <a:pt x="114626" y="0"/>
                    </a:moveTo>
                    <a:lnTo>
                      <a:pt x="698174" y="0"/>
                    </a:lnTo>
                    <a:cubicBezTo>
                      <a:pt x="728575" y="0"/>
                      <a:pt x="757730" y="12077"/>
                      <a:pt x="779227" y="33573"/>
                    </a:cubicBezTo>
                    <a:cubicBezTo>
                      <a:pt x="800723" y="55070"/>
                      <a:pt x="812800" y="84225"/>
                      <a:pt x="812800" y="114626"/>
                    </a:cubicBezTo>
                    <a:lnTo>
                      <a:pt x="812800" y="114626"/>
                    </a:lnTo>
                    <a:cubicBezTo>
                      <a:pt x="812800" y="177932"/>
                      <a:pt x="761480" y="229251"/>
                      <a:pt x="698174" y="229251"/>
                    </a:cubicBezTo>
                    <a:lnTo>
                      <a:pt x="114626" y="229251"/>
                    </a:lnTo>
                    <a:cubicBezTo>
                      <a:pt x="84225" y="229251"/>
                      <a:pt x="55070" y="217175"/>
                      <a:pt x="33573" y="195678"/>
                    </a:cubicBezTo>
                    <a:cubicBezTo>
                      <a:pt x="12077" y="174182"/>
                      <a:pt x="0" y="145026"/>
                      <a:pt x="0" y="114626"/>
                    </a:cubicBezTo>
                    <a:lnTo>
                      <a:pt x="0" y="114626"/>
                    </a:lnTo>
                    <a:cubicBezTo>
                      <a:pt x="0" y="84225"/>
                      <a:pt x="12077" y="55070"/>
                      <a:pt x="33573" y="33573"/>
                    </a:cubicBezTo>
                    <a:cubicBezTo>
                      <a:pt x="55070" y="12077"/>
                      <a:pt x="84225" y="0"/>
                      <a:pt x="114626" y="0"/>
                    </a:cubicBezTo>
                    <a:close/>
                  </a:path>
                </a:pathLst>
              </a:custGeom>
              <a:solidFill>
                <a:srgbClr val="3D3D3D"/>
              </a:solidFill>
            </p:spPr>
          </p:sp>
          <p:sp>
            <p:nvSpPr>
              <p:cNvPr name="TextBox 15" id="15"/>
              <p:cNvSpPr txBox="true"/>
              <p:nvPr/>
            </p:nvSpPr>
            <p:spPr>
              <a:xfrm>
                <a:off x="0" y="-28575"/>
                <a:ext cx="812800" cy="257826"/>
              </a:xfrm>
              <a:prstGeom prst="rect">
                <a:avLst/>
              </a:prstGeom>
            </p:spPr>
            <p:txBody>
              <a:bodyPr anchor="ctr" rtlCol="false" tIns="50800" lIns="50800" bIns="50800" rIns="50800"/>
              <a:lstStyle/>
              <a:p>
                <a:pPr algn="ctr">
                  <a:lnSpc>
                    <a:spcPts val="3249"/>
                  </a:lnSpc>
                </a:pPr>
              </a:p>
            </p:txBody>
          </p:sp>
        </p:grpSp>
        <p:sp>
          <p:nvSpPr>
            <p:cNvPr name="Freeform 16" id="16"/>
            <p:cNvSpPr/>
            <p:nvPr/>
          </p:nvSpPr>
          <p:spPr>
            <a:xfrm flipH="false" flipV="false" rot="0">
              <a:off x="3107091" y="0"/>
              <a:ext cx="1226076" cy="1226076"/>
            </a:xfrm>
            <a:custGeom>
              <a:avLst/>
              <a:gdLst/>
              <a:ahLst/>
              <a:cxnLst/>
              <a:rect r="r" b="b" t="t" l="l"/>
              <a:pathLst>
                <a:path h="1226076" w="1226076">
                  <a:moveTo>
                    <a:pt x="0" y="0"/>
                  </a:moveTo>
                  <a:lnTo>
                    <a:pt x="1226077" y="0"/>
                  </a:lnTo>
                  <a:lnTo>
                    <a:pt x="1226077" y="1226076"/>
                  </a:lnTo>
                  <a:lnTo>
                    <a:pt x="0" y="1226076"/>
                  </a:lnTo>
                  <a:lnTo>
                    <a:pt x="0" y="0"/>
                  </a:lnTo>
                  <a:close/>
                </a:path>
              </a:pathLst>
            </a:custGeom>
            <a:blipFill>
              <a:blip r:embed="rId4"/>
              <a:stretch>
                <a:fillRect l="0" t="0" r="0" b="0"/>
              </a:stretch>
            </a:blipFill>
          </p:spPr>
        </p:sp>
        <p:sp>
          <p:nvSpPr>
            <p:cNvPr name="TextBox 17" id="17"/>
            <p:cNvSpPr txBox="true"/>
            <p:nvPr/>
          </p:nvSpPr>
          <p:spPr>
            <a:xfrm rot="0">
              <a:off x="0" y="1397394"/>
              <a:ext cx="7721173" cy="742348"/>
            </a:xfrm>
            <a:prstGeom prst="rect">
              <a:avLst/>
            </a:prstGeom>
          </p:spPr>
          <p:txBody>
            <a:bodyPr anchor="t" rtlCol="false" tIns="0" lIns="0" bIns="0" rIns="0">
              <a:spAutoFit/>
            </a:bodyPr>
            <a:lstStyle/>
            <a:p>
              <a:pPr algn="ctr">
                <a:lnSpc>
                  <a:spcPts val="4889"/>
                </a:lnSpc>
              </a:pPr>
              <a:r>
                <a:rPr lang="en-US" sz="3055">
                  <a:solidFill>
                    <a:srgbClr val="FDFAED"/>
                  </a:solidFill>
                  <a:latin typeface="TDTD신굴림"/>
                </a:rPr>
                <a:t>Vision Transformer </a:t>
              </a:r>
            </a:p>
          </p:txBody>
        </p:sp>
      </p:grpSp>
      <p:grpSp>
        <p:nvGrpSpPr>
          <p:cNvPr name="Group 18" id="18"/>
          <p:cNvGrpSpPr/>
          <p:nvPr/>
        </p:nvGrpSpPr>
        <p:grpSpPr>
          <a:xfrm rot="0">
            <a:off x="10353023" y="3516105"/>
            <a:ext cx="4879887" cy="2055222"/>
            <a:chOff x="0" y="0"/>
            <a:chExt cx="6506516" cy="2740295"/>
          </a:xfrm>
        </p:grpSpPr>
        <p:grpSp>
          <p:nvGrpSpPr>
            <p:cNvPr name="Group 19" id="19"/>
            <p:cNvGrpSpPr/>
            <p:nvPr/>
          </p:nvGrpSpPr>
          <p:grpSpPr>
            <a:xfrm rot="0">
              <a:off x="0" y="905123"/>
              <a:ext cx="6506516" cy="1835173"/>
              <a:chOff x="0" y="0"/>
              <a:chExt cx="812800" cy="229251"/>
            </a:xfrm>
          </p:grpSpPr>
          <p:sp>
            <p:nvSpPr>
              <p:cNvPr name="Freeform 20" id="20"/>
              <p:cNvSpPr/>
              <p:nvPr/>
            </p:nvSpPr>
            <p:spPr>
              <a:xfrm flipH="false" flipV="false" rot="0">
                <a:off x="0" y="0"/>
                <a:ext cx="812800" cy="229251"/>
              </a:xfrm>
              <a:custGeom>
                <a:avLst/>
                <a:gdLst/>
                <a:ahLst/>
                <a:cxnLst/>
                <a:rect r="r" b="b" t="t" l="l"/>
                <a:pathLst>
                  <a:path h="229251" w="812800">
                    <a:moveTo>
                      <a:pt x="114626" y="0"/>
                    </a:moveTo>
                    <a:lnTo>
                      <a:pt x="698174" y="0"/>
                    </a:lnTo>
                    <a:cubicBezTo>
                      <a:pt x="728575" y="0"/>
                      <a:pt x="757730" y="12077"/>
                      <a:pt x="779227" y="33573"/>
                    </a:cubicBezTo>
                    <a:cubicBezTo>
                      <a:pt x="800723" y="55070"/>
                      <a:pt x="812800" y="84225"/>
                      <a:pt x="812800" y="114626"/>
                    </a:cubicBezTo>
                    <a:lnTo>
                      <a:pt x="812800" y="114626"/>
                    </a:lnTo>
                    <a:cubicBezTo>
                      <a:pt x="812800" y="177932"/>
                      <a:pt x="761480" y="229251"/>
                      <a:pt x="698174" y="229251"/>
                    </a:cubicBezTo>
                    <a:lnTo>
                      <a:pt x="114626" y="229251"/>
                    </a:lnTo>
                    <a:cubicBezTo>
                      <a:pt x="84225" y="229251"/>
                      <a:pt x="55070" y="217175"/>
                      <a:pt x="33573" y="195678"/>
                    </a:cubicBezTo>
                    <a:cubicBezTo>
                      <a:pt x="12077" y="174182"/>
                      <a:pt x="0" y="145026"/>
                      <a:pt x="0" y="114626"/>
                    </a:cubicBezTo>
                    <a:lnTo>
                      <a:pt x="0" y="114626"/>
                    </a:lnTo>
                    <a:cubicBezTo>
                      <a:pt x="0" y="84225"/>
                      <a:pt x="12077" y="55070"/>
                      <a:pt x="33573" y="33573"/>
                    </a:cubicBezTo>
                    <a:cubicBezTo>
                      <a:pt x="55070" y="12077"/>
                      <a:pt x="84225" y="0"/>
                      <a:pt x="114626" y="0"/>
                    </a:cubicBezTo>
                    <a:close/>
                  </a:path>
                </a:pathLst>
              </a:custGeom>
              <a:solidFill>
                <a:srgbClr val="3D3D3D"/>
              </a:solidFill>
            </p:spPr>
          </p:sp>
          <p:sp>
            <p:nvSpPr>
              <p:cNvPr name="TextBox 21" id="21"/>
              <p:cNvSpPr txBox="true"/>
              <p:nvPr/>
            </p:nvSpPr>
            <p:spPr>
              <a:xfrm>
                <a:off x="0" y="-28575"/>
                <a:ext cx="812800" cy="257826"/>
              </a:xfrm>
              <a:prstGeom prst="rect">
                <a:avLst/>
              </a:prstGeom>
            </p:spPr>
            <p:txBody>
              <a:bodyPr anchor="ctr" rtlCol="false" tIns="50800" lIns="50800" bIns="50800" rIns="50800"/>
              <a:lstStyle/>
              <a:p>
                <a:pPr algn="ctr">
                  <a:lnSpc>
                    <a:spcPts val="3249"/>
                  </a:lnSpc>
                </a:pPr>
              </a:p>
            </p:txBody>
          </p:sp>
        </p:grpSp>
        <p:sp>
          <p:nvSpPr>
            <p:cNvPr name="TextBox 22" id="22"/>
            <p:cNvSpPr txBox="true"/>
            <p:nvPr/>
          </p:nvSpPr>
          <p:spPr>
            <a:xfrm rot="0">
              <a:off x="582843" y="1389623"/>
              <a:ext cx="5340831" cy="742348"/>
            </a:xfrm>
            <a:prstGeom prst="rect">
              <a:avLst/>
            </a:prstGeom>
          </p:spPr>
          <p:txBody>
            <a:bodyPr anchor="t" rtlCol="false" tIns="0" lIns="0" bIns="0" rIns="0">
              <a:spAutoFit/>
            </a:bodyPr>
            <a:lstStyle/>
            <a:p>
              <a:pPr algn="ctr">
                <a:lnSpc>
                  <a:spcPts val="4889"/>
                </a:lnSpc>
              </a:pPr>
              <a:r>
                <a:rPr lang="en-US" sz="3055">
                  <a:solidFill>
                    <a:srgbClr val="FDFAED"/>
                  </a:solidFill>
                  <a:latin typeface="TDTD신굴림"/>
                </a:rPr>
                <a:t>MLP Mixer</a:t>
              </a:r>
            </a:p>
          </p:txBody>
        </p:sp>
        <p:sp>
          <p:nvSpPr>
            <p:cNvPr name="Freeform 23" id="23"/>
            <p:cNvSpPr/>
            <p:nvPr/>
          </p:nvSpPr>
          <p:spPr>
            <a:xfrm flipH="false" flipV="false" rot="0">
              <a:off x="2640220" y="0"/>
              <a:ext cx="1226076" cy="1226076"/>
            </a:xfrm>
            <a:custGeom>
              <a:avLst/>
              <a:gdLst/>
              <a:ahLst/>
              <a:cxnLst/>
              <a:rect r="r" b="b" t="t" l="l"/>
              <a:pathLst>
                <a:path h="1226076" w="1226076">
                  <a:moveTo>
                    <a:pt x="0" y="0"/>
                  </a:moveTo>
                  <a:lnTo>
                    <a:pt x="1226076" y="0"/>
                  </a:lnTo>
                  <a:lnTo>
                    <a:pt x="1226076" y="1226076"/>
                  </a:lnTo>
                  <a:lnTo>
                    <a:pt x="0" y="1226076"/>
                  </a:lnTo>
                  <a:lnTo>
                    <a:pt x="0" y="0"/>
                  </a:lnTo>
                  <a:close/>
                </a:path>
              </a:pathLst>
            </a:custGeom>
            <a:blipFill>
              <a:blip r:embed="rId5"/>
              <a:stretch>
                <a:fillRect l="0" t="0" r="0" b="0"/>
              </a:stretch>
            </a:blipFill>
          </p:spPr>
        </p:sp>
      </p:grpSp>
      <p:grpSp>
        <p:nvGrpSpPr>
          <p:cNvPr name="Group 24" id="24"/>
          <p:cNvGrpSpPr/>
          <p:nvPr/>
        </p:nvGrpSpPr>
        <p:grpSpPr>
          <a:xfrm rot="0">
            <a:off x="6678546" y="7367718"/>
            <a:ext cx="5351121" cy="1650654"/>
            <a:chOff x="0" y="0"/>
            <a:chExt cx="7134828" cy="2200872"/>
          </a:xfrm>
        </p:grpSpPr>
        <p:grpSp>
          <p:nvGrpSpPr>
            <p:cNvPr name="Group 25" id="25"/>
            <p:cNvGrpSpPr/>
            <p:nvPr/>
          </p:nvGrpSpPr>
          <p:grpSpPr>
            <a:xfrm rot="0">
              <a:off x="0" y="0"/>
              <a:ext cx="7134828" cy="2200872"/>
              <a:chOff x="0" y="0"/>
              <a:chExt cx="1409349" cy="434740"/>
            </a:xfrm>
          </p:grpSpPr>
          <p:sp>
            <p:nvSpPr>
              <p:cNvPr name="Freeform 26" id="26"/>
              <p:cNvSpPr/>
              <p:nvPr/>
            </p:nvSpPr>
            <p:spPr>
              <a:xfrm flipH="false" flipV="false" rot="0">
                <a:off x="0" y="0"/>
                <a:ext cx="1409349" cy="434740"/>
              </a:xfrm>
              <a:custGeom>
                <a:avLst/>
                <a:gdLst/>
                <a:ahLst/>
                <a:cxnLst/>
                <a:rect r="r" b="b" t="t" l="l"/>
                <a:pathLst>
                  <a:path h="434740" w="1409349">
                    <a:moveTo>
                      <a:pt x="0" y="0"/>
                    </a:moveTo>
                    <a:lnTo>
                      <a:pt x="1409349" y="0"/>
                    </a:lnTo>
                    <a:lnTo>
                      <a:pt x="1409349" y="434740"/>
                    </a:lnTo>
                    <a:lnTo>
                      <a:pt x="0" y="434740"/>
                    </a:lnTo>
                    <a:close/>
                  </a:path>
                </a:pathLst>
              </a:custGeom>
              <a:solidFill>
                <a:srgbClr val="2E1042"/>
              </a:solidFill>
            </p:spPr>
          </p:sp>
          <p:sp>
            <p:nvSpPr>
              <p:cNvPr name="TextBox 27" id="27"/>
              <p:cNvSpPr txBox="true"/>
              <p:nvPr/>
            </p:nvSpPr>
            <p:spPr>
              <a:xfrm>
                <a:off x="0" y="-19050"/>
                <a:ext cx="1409349" cy="453790"/>
              </a:xfrm>
              <a:prstGeom prst="rect">
                <a:avLst/>
              </a:prstGeom>
            </p:spPr>
            <p:txBody>
              <a:bodyPr anchor="ctr" rtlCol="false" tIns="50800" lIns="50800" bIns="50800" rIns="50800"/>
              <a:lstStyle/>
              <a:p>
                <a:pPr algn="ctr">
                  <a:lnSpc>
                    <a:spcPts val="1800"/>
                  </a:lnSpc>
                </a:pPr>
              </a:p>
            </p:txBody>
          </p:sp>
        </p:grpSp>
        <p:sp>
          <p:nvSpPr>
            <p:cNvPr name="Freeform 28" id="28"/>
            <p:cNvSpPr/>
            <p:nvPr/>
          </p:nvSpPr>
          <p:spPr>
            <a:xfrm flipH="false" flipV="false" rot="0">
              <a:off x="1071068" y="479366"/>
              <a:ext cx="1242141" cy="1242141"/>
            </a:xfrm>
            <a:custGeom>
              <a:avLst/>
              <a:gdLst/>
              <a:ahLst/>
              <a:cxnLst/>
              <a:rect r="r" b="b" t="t" l="l"/>
              <a:pathLst>
                <a:path h="1242141" w="1242141">
                  <a:moveTo>
                    <a:pt x="0" y="0"/>
                  </a:moveTo>
                  <a:lnTo>
                    <a:pt x="1242141" y="0"/>
                  </a:lnTo>
                  <a:lnTo>
                    <a:pt x="1242141" y="1242141"/>
                  </a:lnTo>
                  <a:lnTo>
                    <a:pt x="0" y="1242141"/>
                  </a:lnTo>
                  <a:lnTo>
                    <a:pt x="0" y="0"/>
                  </a:lnTo>
                  <a:close/>
                </a:path>
              </a:pathLst>
            </a:custGeom>
            <a:blipFill>
              <a:blip r:embed="rId6"/>
              <a:stretch>
                <a:fillRect l="0" t="0" r="0" b="0"/>
              </a:stretch>
            </a:blipFill>
          </p:spPr>
        </p:sp>
        <p:sp>
          <p:nvSpPr>
            <p:cNvPr name="TextBox 29" id="29"/>
            <p:cNvSpPr txBox="true"/>
            <p:nvPr/>
          </p:nvSpPr>
          <p:spPr>
            <a:xfrm rot="0">
              <a:off x="2173509" y="611046"/>
              <a:ext cx="3700281" cy="835905"/>
            </a:xfrm>
            <a:prstGeom prst="rect">
              <a:avLst/>
            </a:prstGeom>
          </p:spPr>
          <p:txBody>
            <a:bodyPr anchor="t" rtlCol="false" tIns="0" lIns="0" bIns="0" rIns="0">
              <a:spAutoFit/>
            </a:bodyPr>
            <a:lstStyle/>
            <a:p>
              <a:pPr algn="ctr">
                <a:lnSpc>
                  <a:spcPts val="5529"/>
                </a:lnSpc>
              </a:pPr>
              <a:r>
                <a:rPr lang="en-US" sz="3455">
                  <a:solidFill>
                    <a:srgbClr val="C1FF72"/>
                  </a:solidFill>
                  <a:ea typeface="TDTD신굴림"/>
                </a:rPr>
                <a:t>앙상블 모델</a:t>
              </a:r>
            </a:p>
          </p:txBody>
        </p:sp>
      </p:grpSp>
      <p:sp>
        <p:nvSpPr>
          <p:cNvPr name="TextBox 30" id="30"/>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Bold"/>
                <a:ea typeface="TDTD신굴림 Bold"/>
              </a:rPr>
              <a:t>이미지 분류 모델 성능 향상 전략 -1</a:t>
            </a:r>
          </a:p>
        </p:txBody>
      </p:sp>
      <p:grpSp>
        <p:nvGrpSpPr>
          <p:cNvPr name="Group 31" id="31"/>
          <p:cNvGrpSpPr/>
          <p:nvPr/>
        </p:nvGrpSpPr>
        <p:grpSpPr>
          <a:xfrm rot="0">
            <a:off x="1028700" y="1048187"/>
            <a:ext cx="164054" cy="646827"/>
            <a:chOff x="0" y="0"/>
            <a:chExt cx="43208" cy="170358"/>
          </a:xfrm>
        </p:grpSpPr>
        <p:sp>
          <p:nvSpPr>
            <p:cNvPr name="Freeform 32" id="32"/>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33" id="33"/>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34" id="34"/>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35" id="35"/>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36" id="36"/>
          <p:cNvGrpSpPr/>
          <p:nvPr/>
        </p:nvGrpSpPr>
        <p:grpSpPr>
          <a:xfrm rot="0">
            <a:off x="1110727" y="1028700"/>
            <a:ext cx="164054" cy="646827"/>
            <a:chOff x="0" y="0"/>
            <a:chExt cx="43208" cy="170358"/>
          </a:xfrm>
        </p:grpSpPr>
        <p:sp>
          <p:nvSpPr>
            <p:cNvPr name="Freeform 37" id="37"/>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38" id="38"/>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15497771" y="9905793"/>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14</a:t>
            </a:r>
          </a:p>
        </p:txBody>
      </p:sp>
      <p:grpSp>
        <p:nvGrpSpPr>
          <p:cNvPr name="Group 6" id="6"/>
          <p:cNvGrpSpPr/>
          <p:nvPr/>
        </p:nvGrpSpPr>
        <p:grpSpPr>
          <a:xfrm rot="0">
            <a:off x="1467376" y="2521196"/>
            <a:ext cx="6219505" cy="584454"/>
            <a:chOff x="0" y="0"/>
            <a:chExt cx="1638059" cy="153930"/>
          </a:xfrm>
        </p:grpSpPr>
        <p:sp>
          <p:nvSpPr>
            <p:cNvPr name="Freeform 7" id="7"/>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8" id="8"/>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Iterative Fine-Tuning</a:t>
              </a:r>
            </a:p>
          </p:txBody>
        </p:sp>
      </p:grpSp>
      <p:sp>
        <p:nvSpPr>
          <p:cNvPr name="Freeform 9" id="9"/>
          <p:cNvSpPr/>
          <p:nvPr/>
        </p:nvSpPr>
        <p:spPr>
          <a:xfrm flipH="false" flipV="false" rot="0">
            <a:off x="9509109" y="5925857"/>
            <a:ext cx="4888301" cy="3666226"/>
          </a:xfrm>
          <a:custGeom>
            <a:avLst/>
            <a:gdLst/>
            <a:ahLst/>
            <a:cxnLst/>
            <a:rect r="r" b="b" t="t" l="l"/>
            <a:pathLst>
              <a:path h="3666226" w="4888301">
                <a:moveTo>
                  <a:pt x="0" y="0"/>
                </a:moveTo>
                <a:lnTo>
                  <a:pt x="4888301" y="0"/>
                </a:lnTo>
                <a:lnTo>
                  <a:pt x="4888301" y="3666226"/>
                </a:lnTo>
                <a:lnTo>
                  <a:pt x="0" y="3666226"/>
                </a:lnTo>
                <a:lnTo>
                  <a:pt x="0" y="0"/>
                </a:lnTo>
                <a:close/>
              </a:path>
            </a:pathLst>
          </a:custGeom>
          <a:blipFill>
            <a:blip r:embed="rId3"/>
            <a:stretch>
              <a:fillRect l="0" t="0" r="0" b="0"/>
            </a:stretch>
          </a:blipFill>
        </p:spPr>
      </p:sp>
      <p:sp>
        <p:nvSpPr>
          <p:cNvPr name="Freeform 10" id="10"/>
          <p:cNvSpPr/>
          <p:nvPr/>
        </p:nvSpPr>
        <p:spPr>
          <a:xfrm flipH="false" flipV="false" rot="0">
            <a:off x="9509109" y="2801680"/>
            <a:ext cx="7750181" cy="2099720"/>
          </a:xfrm>
          <a:custGeom>
            <a:avLst/>
            <a:gdLst/>
            <a:ahLst/>
            <a:cxnLst/>
            <a:rect r="r" b="b" t="t" l="l"/>
            <a:pathLst>
              <a:path h="2099720" w="7750181">
                <a:moveTo>
                  <a:pt x="0" y="0"/>
                </a:moveTo>
                <a:lnTo>
                  <a:pt x="7750181" y="0"/>
                </a:lnTo>
                <a:lnTo>
                  <a:pt x="7750181" y="2099720"/>
                </a:lnTo>
                <a:lnTo>
                  <a:pt x="0" y="2099720"/>
                </a:lnTo>
                <a:lnTo>
                  <a:pt x="0" y="0"/>
                </a:lnTo>
                <a:close/>
              </a:path>
            </a:pathLst>
          </a:custGeom>
          <a:blipFill>
            <a:blip r:embed="rId4"/>
            <a:stretch>
              <a:fillRect l="0" t="-1354" r="-93199" b="-344837"/>
            </a:stretch>
          </a:blipFill>
        </p:spPr>
      </p:sp>
      <p:sp>
        <p:nvSpPr>
          <p:cNvPr name="Freeform 11" id="11"/>
          <p:cNvSpPr/>
          <p:nvPr/>
        </p:nvSpPr>
        <p:spPr>
          <a:xfrm flipH="false" flipV="false" rot="0">
            <a:off x="4199195" y="5960633"/>
            <a:ext cx="4841934" cy="3631451"/>
          </a:xfrm>
          <a:custGeom>
            <a:avLst/>
            <a:gdLst/>
            <a:ahLst/>
            <a:cxnLst/>
            <a:rect r="r" b="b" t="t" l="l"/>
            <a:pathLst>
              <a:path h="3631451" w="4841934">
                <a:moveTo>
                  <a:pt x="0" y="0"/>
                </a:moveTo>
                <a:lnTo>
                  <a:pt x="4841934" y="0"/>
                </a:lnTo>
                <a:lnTo>
                  <a:pt x="4841934" y="3631450"/>
                </a:lnTo>
                <a:lnTo>
                  <a:pt x="0" y="3631450"/>
                </a:lnTo>
                <a:lnTo>
                  <a:pt x="0" y="0"/>
                </a:lnTo>
                <a:close/>
              </a:path>
            </a:pathLst>
          </a:custGeom>
          <a:blipFill>
            <a:blip r:embed="rId5"/>
            <a:stretch>
              <a:fillRect l="0" t="0" r="0" b="0"/>
            </a:stretch>
          </a:blipFill>
        </p:spPr>
      </p:sp>
      <p:grpSp>
        <p:nvGrpSpPr>
          <p:cNvPr name="Group 12" id="12"/>
          <p:cNvGrpSpPr/>
          <p:nvPr/>
        </p:nvGrpSpPr>
        <p:grpSpPr>
          <a:xfrm rot="0">
            <a:off x="9509109" y="3350911"/>
            <a:ext cx="1329676" cy="394833"/>
            <a:chOff x="0" y="0"/>
            <a:chExt cx="350203" cy="103989"/>
          </a:xfrm>
        </p:grpSpPr>
        <p:sp>
          <p:nvSpPr>
            <p:cNvPr name="Freeform 13" id="13"/>
            <p:cNvSpPr/>
            <p:nvPr/>
          </p:nvSpPr>
          <p:spPr>
            <a:xfrm flipH="false" flipV="false" rot="0">
              <a:off x="0" y="0"/>
              <a:ext cx="350203" cy="103989"/>
            </a:xfrm>
            <a:custGeom>
              <a:avLst/>
              <a:gdLst/>
              <a:ahLst/>
              <a:cxnLst/>
              <a:rect r="r" b="b" t="t" l="l"/>
              <a:pathLst>
                <a:path h="103989" w="350203">
                  <a:moveTo>
                    <a:pt x="0" y="0"/>
                  </a:moveTo>
                  <a:lnTo>
                    <a:pt x="350203" y="0"/>
                  </a:lnTo>
                  <a:lnTo>
                    <a:pt x="350203" y="103989"/>
                  </a:lnTo>
                  <a:lnTo>
                    <a:pt x="0" y="103989"/>
                  </a:lnTo>
                  <a:close/>
                </a:path>
              </a:pathLst>
            </a:custGeom>
            <a:solidFill>
              <a:srgbClr val="000000">
                <a:alpha val="0"/>
              </a:srgbClr>
            </a:solidFill>
            <a:ln w="57150" cap="sq">
              <a:solidFill>
                <a:srgbClr val="EB5353"/>
              </a:solidFill>
              <a:prstDash val="solid"/>
              <a:miter/>
            </a:ln>
          </p:spPr>
        </p:sp>
        <p:sp>
          <p:nvSpPr>
            <p:cNvPr name="TextBox 14" id="14"/>
            <p:cNvSpPr txBox="true"/>
            <p:nvPr/>
          </p:nvSpPr>
          <p:spPr>
            <a:xfrm>
              <a:off x="0" y="-19050"/>
              <a:ext cx="350203" cy="123039"/>
            </a:xfrm>
            <a:prstGeom prst="rect">
              <a:avLst/>
            </a:prstGeom>
          </p:spPr>
          <p:txBody>
            <a:bodyPr anchor="ctr" rtlCol="false" tIns="50800" lIns="50800" bIns="50800" rIns="50800"/>
            <a:lstStyle/>
            <a:p>
              <a:pPr algn="ctr">
                <a:lnSpc>
                  <a:spcPts val="1800"/>
                </a:lnSpc>
              </a:pPr>
            </a:p>
          </p:txBody>
        </p:sp>
      </p:grpSp>
      <p:sp>
        <p:nvSpPr>
          <p:cNvPr name="TextBox 15" id="15"/>
          <p:cNvSpPr txBox="true"/>
          <p:nvPr/>
        </p:nvSpPr>
        <p:spPr>
          <a:xfrm rot="0">
            <a:off x="1467376" y="3197490"/>
            <a:ext cx="9142741" cy="654050"/>
          </a:xfrm>
          <a:prstGeom prst="rect">
            <a:avLst/>
          </a:prstGeom>
        </p:spPr>
        <p:txBody>
          <a:bodyPr anchor="t" rtlCol="false" tIns="0" lIns="0" bIns="0" rIns="0">
            <a:spAutoFit/>
          </a:bodyPr>
          <a:lstStyle/>
          <a:p>
            <a:pPr algn="l">
              <a:lnSpc>
                <a:spcPts val="5199"/>
              </a:lnSpc>
              <a:spcBef>
                <a:spcPct val="0"/>
              </a:spcBef>
            </a:pPr>
            <a:r>
              <a:rPr lang="en-US" sz="3999">
                <a:solidFill>
                  <a:srgbClr val="000000"/>
                </a:solidFill>
                <a:latin typeface="TDTD강굴림"/>
                <a:ea typeface="TDTD강굴림"/>
              </a:rPr>
              <a:t>면접 주 연령층(20~30대)</a:t>
            </a:r>
          </a:p>
        </p:txBody>
      </p:sp>
      <p:sp>
        <p:nvSpPr>
          <p:cNvPr name="TextBox 16" id="16"/>
          <p:cNvSpPr txBox="true"/>
          <p:nvPr/>
        </p:nvSpPr>
        <p:spPr>
          <a:xfrm rot="0">
            <a:off x="1467366" y="3958148"/>
            <a:ext cx="7783147" cy="715572"/>
          </a:xfrm>
          <a:prstGeom prst="rect">
            <a:avLst/>
          </a:prstGeom>
        </p:spPr>
        <p:txBody>
          <a:bodyPr anchor="t" rtlCol="false" tIns="0" lIns="0" bIns="0" rIns="0">
            <a:spAutoFit/>
          </a:bodyPr>
          <a:lstStyle/>
          <a:p>
            <a:pPr algn="l">
              <a:lnSpc>
                <a:spcPts val="2835"/>
              </a:lnSpc>
            </a:pPr>
            <a:r>
              <a:rPr lang="en-US" sz="2181">
                <a:solidFill>
                  <a:srgbClr val="000000"/>
                </a:solidFill>
                <a:latin typeface="TDTD신굴림"/>
                <a:ea typeface="TDTD신굴림"/>
              </a:rPr>
              <a:t>데이터셋 라벨링의 ‘age’ 값을 기준으로 모델 학습</a:t>
            </a:r>
          </a:p>
          <a:p>
            <a:pPr algn="l">
              <a:lnSpc>
                <a:spcPts val="2835"/>
              </a:lnSpc>
              <a:spcBef>
                <a:spcPct val="0"/>
              </a:spcBef>
            </a:pPr>
          </a:p>
        </p:txBody>
      </p:sp>
      <p:sp>
        <p:nvSpPr>
          <p:cNvPr name="TextBox 17" id="17"/>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Bold"/>
                <a:ea typeface="TDTD신굴림 Bold"/>
              </a:rPr>
              <a:t>이미지 분류 모델 성능 향상 전략 -2</a:t>
            </a:r>
          </a:p>
        </p:txBody>
      </p:sp>
      <p:grpSp>
        <p:nvGrpSpPr>
          <p:cNvPr name="Group 18" id="18"/>
          <p:cNvGrpSpPr/>
          <p:nvPr/>
        </p:nvGrpSpPr>
        <p:grpSpPr>
          <a:xfrm rot="0">
            <a:off x="1028700" y="1048187"/>
            <a:ext cx="164054" cy="646827"/>
            <a:chOff x="0" y="0"/>
            <a:chExt cx="43208" cy="170358"/>
          </a:xfrm>
        </p:grpSpPr>
        <p:sp>
          <p:nvSpPr>
            <p:cNvPr name="Freeform 19" id="19"/>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0" id="20"/>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1" id="21"/>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2" id="22"/>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23" id="23"/>
          <p:cNvGrpSpPr/>
          <p:nvPr/>
        </p:nvGrpSpPr>
        <p:grpSpPr>
          <a:xfrm rot="0">
            <a:off x="1110727" y="1028700"/>
            <a:ext cx="164054" cy="646827"/>
            <a:chOff x="0" y="0"/>
            <a:chExt cx="43208" cy="170358"/>
          </a:xfrm>
        </p:grpSpPr>
        <p:sp>
          <p:nvSpPr>
            <p:cNvPr name="Freeform 24" id="24"/>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5" id="25"/>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15</a:t>
            </a:r>
          </a:p>
        </p:txBody>
      </p:sp>
      <p:grpSp>
        <p:nvGrpSpPr>
          <p:cNvPr name="Group 3" id="3"/>
          <p:cNvGrpSpPr/>
          <p:nvPr/>
        </p:nvGrpSpPr>
        <p:grpSpPr>
          <a:xfrm rot="0">
            <a:off x="256477" y="333582"/>
            <a:ext cx="17230585" cy="9619837"/>
            <a:chOff x="0" y="0"/>
            <a:chExt cx="4587993" cy="2561476"/>
          </a:xfrm>
        </p:grpSpPr>
        <p:sp>
          <p:nvSpPr>
            <p:cNvPr name="Freeform 4" id="4"/>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5" id="5"/>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6" id="6"/>
          <p:cNvGrpSpPr/>
          <p:nvPr/>
        </p:nvGrpSpPr>
        <p:grpSpPr>
          <a:xfrm rot="0">
            <a:off x="1467376" y="2521196"/>
            <a:ext cx="6219505" cy="584454"/>
            <a:chOff x="0" y="0"/>
            <a:chExt cx="1638059" cy="153930"/>
          </a:xfrm>
        </p:grpSpPr>
        <p:sp>
          <p:nvSpPr>
            <p:cNvPr name="Freeform 7" id="7"/>
            <p:cNvSpPr/>
            <p:nvPr/>
          </p:nvSpPr>
          <p:spPr>
            <a:xfrm flipH="false" flipV="false" rot="0">
              <a:off x="0" y="0"/>
              <a:ext cx="1638059" cy="153930"/>
            </a:xfrm>
            <a:custGeom>
              <a:avLst/>
              <a:gdLst/>
              <a:ahLst/>
              <a:cxnLst/>
              <a:rect r="r" b="b" t="t" l="l"/>
              <a:pathLst>
                <a:path h="153930" w="1638059">
                  <a:moveTo>
                    <a:pt x="0" y="0"/>
                  </a:moveTo>
                  <a:lnTo>
                    <a:pt x="1638059" y="0"/>
                  </a:lnTo>
                  <a:lnTo>
                    <a:pt x="1638059" y="153930"/>
                  </a:lnTo>
                  <a:lnTo>
                    <a:pt x="0" y="153930"/>
                  </a:lnTo>
                  <a:close/>
                </a:path>
              </a:pathLst>
            </a:custGeom>
            <a:solidFill>
              <a:srgbClr val="F2564A"/>
            </a:solidFill>
          </p:spPr>
        </p:sp>
        <p:sp>
          <p:nvSpPr>
            <p:cNvPr name="TextBox 8" id="8"/>
            <p:cNvSpPr txBox="true"/>
            <p:nvPr/>
          </p:nvSpPr>
          <p:spPr>
            <a:xfrm>
              <a:off x="0" y="-9525"/>
              <a:ext cx="1638059"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ea typeface="TDTD신굴림"/>
                </a:rPr>
                <a:t>이미지 전처리 후 Fine-Tuning</a:t>
              </a:r>
            </a:p>
          </p:txBody>
        </p:sp>
      </p:grpSp>
      <p:sp>
        <p:nvSpPr>
          <p:cNvPr name="TextBox 9" id="9"/>
          <p:cNvSpPr txBox="true"/>
          <p:nvPr/>
        </p:nvSpPr>
        <p:spPr>
          <a:xfrm rot="0">
            <a:off x="1467366" y="3077075"/>
            <a:ext cx="8162093" cy="654050"/>
          </a:xfrm>
          <a:prstGeom prst="rect">
            <a:avLst/>
          </a:prstGeom>
        </p:spPr>
        <p:txBody>
          <a:bodyPr anchor="t" rtlCol="false" tIns="0" lIns="0" bIns="0" rIns="0">
            <a:spAutoFit/>
          </a:bodyPr>
          <a:lstStyle/>
          <a:p>
            <a:pPr algn="l">
              <a:lnSpc>
                <a:spcPts val="5199"/>
              </a:lnSpc>
              <a:spcBef>
                <a:spcPct val="0"/>
              </a:spcBef>
            </a:pPr>
            <a:r>
              <a:rPr lang="en-US" sz="3999">
                <a:solidFill>
                  <a:srgbClr val="000000"/>
                </a:solidFill>
                <a:ea typeface="TDTD강굴림"/>
              </a:rPr>
              <a:t>피부톤 색을 지정하여 얼굴에 집중</a:t>
            </a:r>
          </a:p>
        </p:txBody>
      </p:sp>
      <p:sp>
        <p:nvSpPr>
          <p:cNvPr name="Freeform 10" id="10"/>
          <p:cNvSpPr/>
          <p:nvPr/>
        </p:nvSpPr>
        <p:spPr>
          <a:xfrm flipH="false" flipV="false" rot="0">
            <a:off x="9876372" y="5866769"/>
            <a:ext cx="4296514" cy="3391531"/>
          </a:xfrm>
          <a:custGeom>
            <a:avLst/>
            <a:gdLst/>
            <a:ahLst/>
            <a:cxnLst/>
            <a:rect r="r" b="b" t="t" l="l"/>
            <a:pathLst>
              <a:path h="3391531" w="4296514">
                <a:moveTo>
                  <a:pt x="0" y="0"/>
                </a:moveTo>
                <a:lnTo>
                  <a:pt x="4296513" y="0"/>
                </a:lnTo>
                <a:lnTo>
                  <a:pt x="4296513" y="3391531"/>
                </a:lnTo>
                <a:lnTo>
                  <a:pt x="0" y="3391531"/>
                </a:lnTo>
                <a:lnTo>
                  <a:pt x="0" y="0"/>
                </a:lnTo>
                <a:close/>
              </a:path>
            </a:pathLst>
          </a:custGeom>
          <a:blipFill>
            <a:blip r:embed="rId3"/>
            <a:stretch>
              <a:fillRect l="0" t="0" r="0" b="0"/>
            </a:stretch>
          </a:blipFill>
        </p:spPr>
      </p:sp>
      <p:sp>
        <p:nvSpPr>
          <p:cNvPr name="Freeform 11" id="11"/>
          <p:cNvSpPr/>
          <p:nvPr/>
        </p:nvSpPr>
        <p:spPr>
          <a:xfrm flipH="false" flipV="false" rot="0">
            <a:off x="9298302" y="2962582"/>
            <a:ext cx="7594583" cy="1537086"/>
          </a:xfrm>
          <a:custGeom>
            <a:avLst/>
            <a:gdLst/>
            <a:ahLst/>
            <a:cxnLst/>
            <a:rect r="r" b="b" t="t" l="l"/>
            <a:pathLst>
              <a:path h="1537086" w="7594583">
                <a:moveTo>
                  <a:pt x="0" y="0"/>
                </a:moveTo>
                <a:lnTo>
                  <a:pt x="7594583" y="0"/>
                </a:lnTo>
                <a:lnTo>
                  <a:pt x="7594583" y="1537086"/>
                </a:lnTo>
                <a:lnTo>
                  <a:pt x="0" y="1537086"/>
                </a:lnTo>
                <a:lnTo>
                  <a:pt x="0" y="0"/>
                </a:lnTo>
                <a:close/>
              </a:path>
            </a:pathLst>
          </a:custGeom>
          <a:blipFill>
            <a:blip r:embed="rId4"/>
            <a:stretch>
              <a:fillRect l="-2758" t="0" r="-6265" b="0"/>
            </a:stretch>
          </a:blipFill>
        </p:spPr>
      </p:sp>
      <p:sp>
        <p:nvSpPr>
          <p:cNvPr name="Freeform 12" id="12"/>
          <p:cNvSpPr/>
          <p:nvPr/>
        </p:nvSpPr>
        <p:spPr>
          <a:xfrm flipH="false" flipV="false" rot="0">
            <a:off x="4115115" y="5857244"/>
            <a:ext cx="4269541" cy="3391531"/>
          </a:xfrm>
          <a:custGeom>
            <a:avLst/>
            <a:gdLst/>
            <a:ahLst/>
            <a:cxnLst/>
            <a:rect r="r" b="b" t="t" l="l"/>
            <a:pathLst>
              <a:path h="3391531" w="4269541">
                <a:moveTo>
                  <a:pt x="0" y="0"/>
                </a:moveTo>
                <a:lnTo>
                  <a:pt x="4269541" y="0"/>
                </a:lnTo>
                <a:lnTo>
                  <a:pt x="4269541" y="3391531"/>
                </a:lnTo>
                <a:lnTo>
                  <a:pt x="0" y="3391531"/>
                </a:lnTo>
                <a:lnTo>
                  <a:pt x="0" y="0"/>
                </a:lnTo>
                <a:close/>
              </a:path>
            </a:pathLst>
          </a:custGeom>
          <a:blipFill>
            <a:blip r:embed="rId5"/>
            <a:stretch>
              <a:fillRect l="0" t="0" r="0" b="0"/>
            </a:stretch>
          </a:blipFill>
        </p:spPr>
      </p:sp>
      <p:sp>
        <p:nvSpPr>
          <p:cNvPr name="Freeform 13" id="13"/>
          <p:cNvSpPr/>
          <p:nvPr/>
        </p:nvSpPr>
        <p:spPr>
          <a:xfrm flipH="false" flipV="false" rot="0">
            <a:off x="8679013" y="7343460"/>
            <a:ext cx="903002" cy="638669"/>
          </a:xfrm>
          <a:custGeom>
            <a:avLst/>
            <a:gdLst/>
            <a:ahLst/>
            <a:cxnLst/>
            <a:rect r="r" b="b" t="t" l="l"/>
            <a:pathLst>
              <a:path h="638669" w="903002">
                <a:moveTo>
                  <a:pt x="0" y="0"/>
                </a:moveTo>
                <a:lnTo>
                  <a:pt x="903002" y="0"/>
                </a:lnTo>
                <a:lnTo>
                  <a:pt x="903002" y="638669"/>
                </a:lnTo>
                <a:lnTo>
                  <a:pt x="0" y="638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467366" y="3958148"/>
            <a:ext cx="7783147" cy="1430271"/>
          </a:xfrm>
          <a:prstGeom prst="rect">
            <a:avLst/>
          </a:prstGeom>
        </p:spPr>
        <p:txBody>
          <a:bodyPr anchor="t" rtlCol="false" tIns="0" lIns="0" bIns="0" rIns="0">
            <a:spAutoFit/>
          </a:bodyPr>
          <a:lstStyle/>
          <a:p>
            <a:pPr algn="l">
              <a:lnSpc>
                <a:spcPts val="2835"/>
              </a:lnSpc>
            </a:pPr>
            <a:r>
              <a:rPr lang="en-US" sz="2181">
                <a:solidFill>
                  <a:srgbClr val="000000"/>
                </a:solidFill>
                <a:latin typeface="TDTD신굴림"/>
                <a:ea typeface="TDTD신굴림"/>
              </a:rPr>
              <a:t>다양한 장소에서 촬영된 이미지로, </a:t>
            </a:r>
          </a:p>
          <a:p>
            <a:pPr algn="l">
              <a:lnSpc>
                <a:spcPts val="2835"/>
              </a:lnSpc>
            </a:pPr>
            <a:r>
              <a:rPr lang="en-US" sz="2181">
                <a:solidFill>
                  <a:srgbClr val="000000"/>
                </a:solidFill>
                <a:ea typeface="TDTD신굴림"/>
              </a:rPr>
              <a:t>배경에 사람의 형태의 객체들이 간혹 혼재되어 있기 </a:t>
            </a:r>
          </a:p>
          <a:p>
            <a:pPr algn="l">
              <a:lnSpc>
                <a:spcPts val="2835"/>
              </a:lnSpc>
            </a:pPr>
            <a:r>
              <a:rPr lang="en-US" sz="2181">
                <a:solidFill>
                  <a:srgbClr val="000000"/>
                </a:solidFill>
                <a:ea typeface="TDTD신굴림"/>
              </a:rPr>
              <a:t>때문에 피부톤에 집중하도록 피부톤에 해당하는 색만 추출</a:t>
            </a:r>
          </a:p>
          <a:p>
            <a:pPr algn="l">
              <a:lnSpc>
                <a:spcPts val="2835"/>
              </a:lnSpc>
              <a:spcBef>
                <a:spcPct val="0"/>
              </a:spcBef>
            </a:pPr>
          </a:p>
        </p:txBody>
      </p:sp>
      <p:grpSp>
        <p:nvGrpSpPr>
          <p:cNvPr name="Group 15" id="15"/>
          <p:cNvGrpSpPr/>
          <p:nvPr/>
        </p:nvGrpSpPr>
        <p:grpSpPr>
          <a:xfrm rot="0">
            <a:off x="4115115" y="6379240"/>
            <a:ext cx="1286187" cy="1928440"/>
            <a:chOff x="0" y="0"/>
            <a:chExt cx="338749" cy="507902"/>
          </a:xfrm>
        </p:grpSpPr>
        <p:sp>
          <p:nvSpPr>
            <p:cNvPr name="Freeform 16" id="16"/>
            <p:cNvSpPr/>
            <p:nvPr/>
          </p:nvSpPr>
          <p:spPr>
            <a:xfrm flipH="false" flipV="false" rot="0">
              <a:off x="0" y="0"/>
              <a:ext cx="338749" cy="507902"/>
            </a:xfrm>
            <a:custGeom>
              <a:avLst/>
              <a:gdLst/>
              <a:ahLst/>
              <a:cxnLst/>
              <a:rect r="r" b="b" t="t" l="l"/>
              <a:pathLst>
                <a:path h="507902" w="338749">
                  <a:moveTo>
                    <a:pt x="0" y="0"/>
                  </a:moveTo>
                  <a:lnTo>
                    <a:pt x="338749" y="0"/>
                  </a:lnTo>
                  <a:lnTo>
                    <a:pt x="338749" y="507902"/>
                  </a:lnTo>
                  <a:lnTo>
                    <a:pt x="0" y="507902"/>
                  </a:lnTo>
                  <a:close/>
                </a:path>
              </a:pathLst>
            </a:custGeom>
            <a:solidFill>
              <a:srgbClr val="000000">
                <a:alpha val="0"/>
              </a:srgbClr>
            </a:solidFill>
            <a:ln w="57150" cap="sq">
              <a:solidFill>
                <a:srgbClr val="EB5353"/>
              </a:solidFill>
              <a:prstDash val="solid"/>
              <a:miter/>
            </a:ln>
          </p:spPr>
        </p:sp>
        <p:sp>
          <p:nvSpPr>
            <p:cNvPr name="TextBox 17" id="17"/>
            <p:cNvSpPr txBox="true"/>
            <p:nvPr/>
          </p:nvSpPr>
          <p:spPr>
            <a:xfrm>
              <a:off x="0" y="-19050"/>
              <a:ext cx="338749" cy="526952"/>
            </a:xfrm>
            <a:prstGeom prst="rect">
              <a:avLst/>
            </a:prstGeom>
          </p:spPr>
          <p:txBody>
            <a:bodyPr anchor="ctr" rtlCol="false" tIns="50800" lIns="50800" bIns="50800" rIns="50800"/>
            <a:lstStyle/>
            <a:p>
              <a:pPr algn="ctr">
                <a:lnSpc>
                  <a:spcPts val="1800"/>
                </a:lnSpc>
              </a:pPr>
            </a:p>
          </p:txBody>
        </p:sp>
      </p:grpSp>
      <p:sp>
        <p:nvSpPr>
          <p:cNvPr name="TextBox 18" id="18"/>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Bold"/>
                <a:ea typeface="TDTD신굴림 Bold"/>
              </a:rPr>
              <a:t>이미지 분류 모델 성능 향상 전략 -3</a:t>
            </a:r>
          </a:p>
        </p:txBody>
      </p:sp>
      <p:grpSp>
        <p:nvGrpSpPr>
          <p:cNvPr name="Group 19" id="19"/>
          <p:cNvGrpSpPr/>
          <p:nvPr/>
        </p:nvGrpSpPr>
        <p:grpSpPr>
          <a:xfrm rot="0">
            <a:off x="1028700" y="1048187"/>
            <a:ext cx="164054" cy="646827"/>
            <a:chOff x="0" y="0"/>
            <a:chExt cx="43208" cy="170358"/>
          </a:xfrm>
        </p:grpSpPr>
        <p:sp>
          <p:nvSpPr>
            <p:cNvPr name="Freeform 20" id="20"/>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1" id="21"/>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2" id="22"/>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3" id="23"/>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24" id="24"/>
          <p:cNvGrpSpPr/>
          <p:nvPr/>
        </p:nvGrpSpPr>
        <p:grpSpPr>
          <a:xfrm rot="0">
            <a:off x="1110727" y="1028700"/>
            <a:ext cx="164054" cy="646827"/>
            <a:chOff x="0" y="0"/>
            <a:chExt cx="43208" cy="170358"/>
          </a:xfrm>
        </p:grpSpPr>
        <p:sp>
          <p:nvSpPr>
            <p:cNvPr name="Freeform 25" id="25"/>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6" id="26"/>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aphicFrame>
        <p:nvGraphicFramePr>
          <p:cNvPr name="Table 5" id="5"/>
          <p:cNvGraphicFramePr>
            <a:graphicFrameLocks noGrp="true"/>
          </p:cNvGraphicFramePr>
          <p:nvPr/>
        </p:nvGraphicFramePr>
        <p:xfrm>
          <a:off x="1028700" y="2090733"/>
          <a:ext cx="15869579" cy="7033927"/>
        </p:xfrm>
        <a:graphic>
          <a:graphicData uri="http://schemas.openxmlformats.org/drawingml/2006/table">
            <a:tbl>
              <a:tblPr/>
              <a:tblGrid>
                <a:gridCol w="2644930"/>
                <a:gridCol w="2644930"/>
                <a:gridCol w="2644930"/>
                <a:gridCol w="2644930"/>
                <a:gridCol w="2644930"/>
                <a:gridCol w="2644930"/>
              </a:tblGrid>
              <a:tr h="1980615">
                <a:tc>
                  <a:txBody>
                    <a:bodyPr anchor="t" rtlCol="false"/>
                    <a:lstStyle/>
                    <a:p>
                      <a:pPr algn="ctr">
                        <a:lnSpc>
                          <a:spcPts val="3639"/>
                        </a:lnSpc>
                        <a:defRPr/>
                      </a:pP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000000">
                              <a:alpha val="67843"/>
                            </a:srgbClr>
                          </a:solidFill>
                          <a:latin typeface="TDTD강굴림"/>
                        </a:rPr>
                        <a:t>ViT</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4200"/>
                        </a:lnSpc>
                        <a:defRPr/>
                      </a:pPr>
                      <a:r>
                        <a:rPr lang="en-US" sz="3000">
                          <a:solidFill>
                            <a:srgbClr val="000000">
                              <a:alpha val="67843"/>
                            </a:srgbClr>
                          </a:solidFill>
                          <a:latin typeface="TDTD강굴림"/>
                        </a:rPr>
                        <a:t>MLP</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4200"/>
                        </a:lnSpc>
                        <a:defRPr/>
                      </a:pPr>
                      <a:r>
                        <a:rPr lang="en-US" sz="3000">
                          <a:solidFill>
                            <a:srgbClr val="000000">
                              <a:alpha val="67843"/>
                            </a:srgbClr>
                          </a:solidFill>
                          <a:ea typeface="TDTD강굴림"/>
                        </a:rPr>
                        <a:t>앙상블</a:t>
                      </a:r>
                      <a:endParaRPr lang="en-US" sz="1100"/>
                    </a:p>
                    <a:p>
                      <a:pPr algn="ctr">
                        <a:lnSpc>
                          <a:spcPts val="4200"/>
                        </a:lnSpc>
                      </a:pPr>
                      <a:r>
                        <a:rPr lang="en-US" sz="3000">
                          <a:solidFill>
                            <a:srgbClr val="000000">
                              <a:alpha val="67843"/>
                            </a:srgbClr>
                          </a:solidFill>
                          <a:latin typeface="TDTD강굴림"/>
                        </a:rPr>
                        <a:t>ViT + MLP</a:t>
                      </a:r>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3499"/>
                        </a:lnSpc>
                        <a:defRPr/>
                      </a:pPr>
                      <a:r>
                        <a:rPr lang="en-US" sz="2499">
                          <a:solidFill>
                            <a:srgbClr val="000000">
                              <a:alpha val="67843"/>
                            </a:srgbClr>
                          </a:solidFill>
                          <a:latin typeface="TDTD강굴림"/>
                        </a:rPr>
                        <a:t>Iterative </a:t>
                      </a:r>
                      <a:endParaRPr lang="en-US" sz="1100"/>
                    </a:p>
                    <a:p>
                      <a:pPr algn="ctr">
                        <a:lnSpc>
                          <a:spcPts val="3499"/>
                        </a:lnSpc>
                      </a:pPr>
                      <a:r>
                        <a:rPr lang="en-US" sz="2499">
                          <a:solidFill>
                            <a:srgbClr val="000000">
                              <a:alpha val="67843"/>
                            </a:srgbClr>
                          </a:solidFill>
                          <a:latin typeface="TDTD강굴림"/>
                        </a:rPr>
                        <a:t>Fine tuniung</a:t>
                      </a:r>
                    </a:p>
                    <a:p>
                      <a:pPr algn="ctr">
                        <a:lnSpc>
                          <a:spcPts val="3499"/>
                        </a:lnSpc>
                      </a:pPr>
                      <a:r>
                        <a:rPr lang="en-US" sz="2499">
                          <a:solidFill>
                            <a:srgbClr val="000000">
                              <a:alpha val="67843"/>
                            </a:srgbClr>
                          </a:solidFill>
                          <a:latin typeface="TDTD강굴림"/>
                        </a:rPr>
                        <a:t>Vit</a:t>
                      </a:r>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3499"/>
                        </a:lnSpc>
                        <a:defRPr/>
                      </a:pPr>
                      <a:r>
                        <a:rPr lang="en-US" sz="2499">
                          <a:solidFill>
                            <a:srgbClr val="000000">
                              <a:alpha val="67843"/>
                            </a:srgbClr>
                          </a:solidFill>
                          <a:ea typeface="TDTD강굴림"/>
                        </a:rPr>
                        <a:t>이미지 전처리 후 </a:t>
                      </a:r>
                      <a:endParaRPr lang="en-US" sz="1100"/>
                    </a:p>
                    <a:p>
                      <a:pPr algn="ctr">
                        <a:lnSpc>
                          <a:spcPts val="3499"/>
                        </a:lnSpc>
                      </a:pPr>
                      <a:r>
                        <a:rPr lang="en-US" sz="2499">
                          <a:solidFill>
                            <a:srgbClr val="000000">
                              <a:alpha val="67843"/>
                            </a:srgbClr>
                          </a:solidFill>
                          <a:latin typeface="TDTD강굴림"/>
                        </a:rPr>
                        <a:t>Fine tuning</a:t>
                      </a:r>
                    </a:p>
                    <a:p>
                      <a:pPr algn="ctr">
                        <a:lnSpc>
                          <a:spcPts val="3499"/>
                        </a:lnSpc>
                      </a:pPr>
                      <a:r>
                        <a:rPr lang="en-US" sz="2499">
                          <a:solidFill>
                            <a:srgbClr val="000000">
                              <a:alpha val="67843"/>
                            </a:srgbClr>
                          </a:solidFill>
                          <a:latin typeface="TDTD강굴림"/>
                        </a:rPr>
                        <a:t>Vit</a:t>
                      </a:r>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r>
              <a:tr h="1684150">
                <a:tc>
                  <a:txBody>
                    <a:bodyPr anchor="t" rtlCol="false"/>
                    <a:lstStyle/>
                    <a:p>
                      <a:pPr algn="ctr">
                        <a:lnSpc>
                          <a:spcPts val="4200"/>
                        </a:lnSpc>
                        <a:defRPr/>
                      </a:pPr>
                      <a:r>
                        <a:rPr lang="en-US" sz="3000">
                          <a:solidFill>
                            <a:srgbClr val="000000">
                              <a:alpha val="67843"/>
                            </a:srgbClr>
                          </a:solidFill>
                          <a:latin typeface="TDTD신굴림"/>
                        </a:rPr>
                        <a:t>Accuracy</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0.9022</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0.8528</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0.9100</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0.8961</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0.8917</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r>
              <a:tr h="1893212">
                <a:tc>
                  <a:txBody>
                    <a:bodyPr anchor="t" rtlCol="false"/>
                    <a:lstStyle/>
                    <a:p>
                      <a:pPr algn="ctr">
                        <a:lnSpc>
                          <a:spcPts val="4200"/>
                        </a:lnSpc>
                        <a:defRPr/>
                      </a:pPr>
                      <a:r>
                        <a:rPr lang="en-US" sz="3000">
                          <a:solidFill>
                            <a:srgbClr val="000000">
                              <a:alpha val="67843"/>
                            </a:srgbClr>
                          </a:solidFill>
                          <a:latin typeface="TDTD신굴림"/>
                        </a:rPr>
                        <a:t>Recall</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0.9022</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0.8528</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0.9100</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0.8961</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0.8917</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r>
              <a:tr h="1475951">
                <a:tc>
                  <a:txBody>
                    <a:bodyPr anchor="t" rtlCol="false"/>
                    <a:lstStyle/>
                    <a:p>
                      <a:pPr algn="ctr">
                        <a:lnSpc>
                          <a:spcPts val="4200"/>
                        </a:lnSpc>
                        <a:defRPr/>
                      </a:pPr>
                      <a:r>
                        <a:rPr lang="en-US" sz="3000">
                          <a:solidFill>
                            <a:srgbClr val="000000">
                              <a:alpha val="67843"/>
                            </a:srgbClr>
                          </a:solidFill>
                          <a:latin typeface="TDTD신굴림"/>
                        </a:rPr>
                        <a:t>F1-Score</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2564A">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0.9021</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0.8538</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0.9099</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0.8954</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c>
                  <a:txBody>
                    <a:bodyPr anchor="t" rtlCol="false"/>
                    <a:lstStyle/>
                    <a:p>
                      <a:pPr algn="ctr">
                        <a:lnSpc>
                          <a:spcPts val="5599"/>
                        </a:lnSpc>
                        <a:defRPr/>
                      </a:pPr>
                      <a:r>
                        <a:rPr lang="en-US" sz="3999">
                          <a:solidFill>
                            <a:srgbClr val="000000">
                              <a:alpha val="67843"/>
                            </a:srgbClr>
                          </a:solidFill>
                          <a:latin typeface="TDTD신굴림"/>
                        </a:rPr>
                        <a:t>0.8912</a:t>
                      </a:r>
                      <a:endParaRPr lang="en-US" sz="1100"/>
                    </a:p>
                  </a:txBody>
                  <a:tcPr marL="171450" marR="171450" marT="171450" marB="17145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solidFill>
                      <a:srgbClr val="F4F4F4">
                        <a:alpha val="67843"/>
                      </a:srgbClr>
                    </a:solidFill>
                  </a:tcPr>
                </a:tc>
              </a:tr>
            </a:tbl>
          </a:graphicData>
        </a:graphic>
      </p:graphicFrame>
      <p:grpSp>
        <p:nvGrpSpPr>
          <p:cNvPr name="Group 6" id="6"/>
          <p:cNvGrpSpPr/>
          <p:nvPr/>
        </p:nvGrpSpPr>
        <p:grpSpPr>
          <a:xfrm rot="0">
            <a:off x="1028700" y="1048187"/>
            <a:ext cx="164054" cy="646827"/>
            <a:chOff x="0" y="0"/>
            <a:chExt cx="43208" cy="170358"/>
          </a:xfrm>
        </p:grpSpPr>
        <p:sp>
          <p:nvSpPr>
            <p:cNvPr name="Freeform 7" id="7"/>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8" id="8"/>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9" id="9"/>
          <p:cNvSpPr txBox="true"/>
          <p:nvPr/>
        </p:nvSpPr>
        <p:spPr>
          <a:xfrm rot="0">
            <a:off x="1467376" y="981075"/>
            <a:ext cx="3920191"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10" id="10"/>
          <p:cNvSpPr/>
          <p:nvPr/>
        </p:nvSpPr>
        <p:spPr>
          <a:xfrm flipV="true">
            <a:off x="5387567" y="1362075"/>
            <a:ext cx="11871733" cy="9525"/>
          </a:xfrm>
          <a:prstGeom prst="line">
            <a:avLst/>
          </a:prstGeom>
          <a:ln cap="flat" w="19050">
            <a:solidFill>
              <a:srgbClr val="EA5355"/>
            </a:solidFill>
            <a:prstDash val="solid"/>
            <a:headEnd type="none" len="sm" w="sm"/>
            <a:tailEnd type="none" len="sm" w="sm"/>
          </a:ln>
        </p:spPr>
      </p:sp>
      <p:grpSp>
        <p:nvGrpSpPr>
          <p:cNvPr name="Group 11" id="11"/>
          <p:cNvGrpSpPr/>
          <p:nvPr/>
        </p:nvGrpSpPr>
        <p:grpSpPr>
          <a:xfrm rot="0">
            <a:off x="1110727" y="1028700"/>
            <a:ext cx="164054" cy="646827"/>
            <a:chOff x="0" y="0"/>
            <a:chExt cx="43208" cy="170358"/>
          </a:xfrm>
        </p:grpSpPr>
        <p:sp>
          <p:nvSpPr>
            <p:cNvPr name="Freeform 12" id="12"/>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3" id="13"/>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4" id="14"/>
          <p:cNvSpPr/>
          <p:nvPr/>
        </p:nvSpPr>
        <p:spPr>
          <a:xfrm flipH="false" flipV="false" rot="0">
            <a:off x="1467376" y="2301771"/>
            <a:ext cx="1702776" cy="1640857"/>
          </a:xfrm>
          <a:custGeom>
            <a:avLst/>
            <a:gdLst/>
            <a:ahLst/>
            <a:cxnLst/>
            <a:rect r="r" b="b" t="t" l="l"/>
            <a:pathLst>
              <a:path h="1640857" w="1702776">
                <a:moveTo>
                  <a:pt x="0" y="0"/>
                </a:moveTo>
                <a:lnTo>
                  <a:pt x="1702777" y="0"/>
                </a:lnTo>
                <a:lnTo>
                  <a:pt x="1702777" y="1640858"/>
                </a:lnTo>
                <a:lnTo>
                  <a:pt x="0" y="1640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8963489" y="2090733"/>
            <a:ext cx="2688006" cy="7033927"/>
            <a:chOff x="0" y="0"/>
            <a:chExt cx="707952" cy="1852557"/>
          </a:xfrm>
        </p:grpSpPr>
        <p:sp>
          <p:nvSpPr>
            <p:cNvPr name="Freeform 16" id="16"/>
            <p:cNvSpPr/>
            <p:nvPr/>
          </p:nvSpPr>
          <p:spPr>
            <a:xfrm flipH="false" flipV="false" rot="0">
              <a:off x="0" y="0"/>
              <a:ext cx="707952" cy="1852557"/>
            </a:xfrm>
            <a:custGeom>
              <a:avLst/>
              <a:gdLst/>
              <a:ahLst/>
              <a:cxnLst/>
              <a:rect r="r" b="b" t="t" l="l"/>
              <a:pathLst>
                <a:path h="1852557" w="707952">
                  <a:moveTo>
                    <a:pt x="0" y="0"/>
                  </a:moveTo>
                  <a:lnTo>
                    <a:pt x="707952" y="0"/>
                  </a:lnTo>
                  <a:lnTo>
                    <a:pt x="707952" y="1852557"/>
                  </a:lnTo>
                  <a:lnTo>
                    <a:pt x="0" y="1852557"/>
                  </a:lnTo>
                  <a:close/>
                </a:path>
              </a:pathLst>
            </a:custGeom>
            <a:solidFill>
              <a:srgbClr val="000000">
                <a:alpha val="0"/>
              </a:srgbClr>
            </a:solidFill>
            <a:ln w="57150" cap="sq">
              <a:solidFill>
                <a:srgbClr val="000000"/>
              </a:solidFill>
              <a:prstDash val="solid"/>
              <a:miter/>
            </a:ln>
          </p:spPr>
        </p:sp>
        <p:sp>
          <p:nvSpPr>
            <p:cNvPr name="TextBox 17" id="17"/>
            <p:cNvSpPr txBox="true"/>
            <p:nvPr/>
          </p:nvSpPr>
          <p:spPr>
            <a:xfrm>
              <a:off x="0" y="-19050"/>
              <a:ext cx="707952" cy="1871607"/>
            </a:xfrm>
            <a:prstGeom prst="rect">
              <a:avLst/>
            </a:prstGeom>
          </p:spPr>
          <p:txBody>
            <a:bodyPr anchor="ctr" rtlCol="false" tIns="50800" lIns="50800" bIns="50800" rIns="50800"/>
            <a:lstStyle/>
            <a:p>
              <a:pPr algn="ctr">
                <a:lnSpc>
                  <a:spcPts val="1800"/>
                </a:lnSpc>
              </a:pPr>
            </a:p>
          </p:txBody>
        </p:sp>
      </p:grpSp>
      <p:sp>
        <p:nvSpPr>
          <p:cNvPr name="TextBox 18" id="18"/>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16</a:t>
            </a:r>
          </a:p>
        </p:txBody>
      </p:sp>
      <p:sp>
        <p:nvSpPr>
          <p:cNvPr name="TextBox 19" id="19"/>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모델 성능 향상 평가</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631768" y="3026375"/>
            <a:ext cx="4117867" cy="5784250"/>
            <a:chOff x="0" y="0"/>
            <a:chExt cx="1202175" cy="1688660"/>
          </a:xfrm>
        </p:grpSpPr>
        <p:sp>
          <p:nvSpPr>
            <p:cNvPr name="Freeform 6" id="6"/>
            <p:cNvSpPr/>
            <p:nvPr/>
          </p:nvSpPr>
          <p:spPr>
            <a:xfrm flipH="false" flipV="false" rot="0">
              <a:off x="0" y="0"/>
              <a:ext cx="1202174" cy="1688660"/>
            </a:xfrm>
            <a:custGeom>
              <a:avLst/>
              <a:gdLst/>
              <a:ahLst/>
              <a:cxnLst/>
              <a:rect r="r" b="b" t="t" l="l"/>
              <a:pathLst>
                <a:path h="1688660" w="1202174">
                  <a:moveTo>
                    <a:pt x="0" y="0"/>
                  </a:moveTo>
                  <a:lnTo>
                    <a:pt x="1202174" y="0"/>
                  </a:lnTo>
                  <a:lnTo>
                    <a:pt x="1202174" y="1688660"/>
                  </a:lnTo>
                  <a:lnTo>
                    <a:pt x="0" y="1688660"/>
                  </a:lnTo>
                  <a:close/>
                </a:path>
              </a:pathLst>
            </a:custGeom>
            <a:solidFill>
              <a:srgbClr val="000000">
                <a:alpha val="0"/>
              </a:srgbClr>
            </a:solidFill>
            <a:ln w="57150" cap="sq">
              <a:solidFill>
                <a:srgbClr val="000000"/>
              </a:solidFill>
              <a:prstDash val="solid"/>
              <a:miter/>
            </a:ln>
          </p:spPr>
        </p:sp>
        <p:sp>
          <p:nvSpPr>
            <p:cNvPr name="TextBox 7" id="7"/>
            <p:cNvSpPr txBox="true"/>
            <p:nvPr/>
          </p:nvSpPr>
          <p:spPr>
            <a:xfrm>
              <a:off x="0" y="-19050"/>
              <a:ext cx="1202175" cy="1707710"/>
            </a:xfrm>
            <a:prstGeom prst="rect">
              <a:avLst/>
            </a:prstGeom>
          </p:spPr>
          <p:txBody>
            <a:bodyPr anchor="ctr" rtlCol="false" tIns="50800" lIns="50800" bIns="50800" rIns="50800"/>
            <a:lstStyle/>
            <a:p>
              <a:pPr algn="ctr">
                <a:lnSpc>
                  <a:spcPts val="1800"/>
                </a:lnSpc>
              </a:pPr>
            </a:p>
          </p:txBody>
        </p:sp>
      </p:grpSp>
      <p:grpSp>
        <p:nvGrpSpPr>
          <p:cNvPr name="Group 8" id="8"/>
          <p:cNvGrpSpPr/>
          <p:nvPr/>
        </p:nvGrpSpPr>
        <p:grpSpPr>
          <a:xfrm rot="0">
            <a:off x="1028700" y="1048187"/>
            <a:ext cx="164054" cy="646827"/>
            <a:chOff x="0" y="0"/>
            <a:chExt cx="43208" cy="170358"/>
          </a:xfrm>
        </p:grpSpPr>
        <p:sp>
          <p:nvSpPr>
            <p:cNvPr name="Freeform 9" id="9"/>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0" id="10"/>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11" id="11"/>
          <p:cNvSpPr txBox="true"/>
          <p:nvPr/>
        </p:nvSpPr>
        <p:spPr>
          <a:xfrm rot="0">
            <a:off x="1467376" y="981075"/>
            <a:ext cx="3920191"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12" id="12"/>
          <p:cNvSpPr/>
          <p:nvPr/>
        </p:nvSpPr>
        <p:spPr>
          <a:xfrm flipV="true">
            <a:off x="5387567" y="1362075"/>
            <a:ext cx="11871733" cy="9525"/>
          </a:xfrm>
          <a:prstGeom prst="line">
            <a:avLst/>
          </a:prstGeom>
          <a:ln cap="flat" w="19050">
            <a:solidFill>
              <a:srgbClr val="EA5355"/>
            </a:solidFill>
            <a:prstDash val="solid"/>
            <a:headEnd type="none" len="sm" w="sm"/>
            <a:tailEnd type="none" len="sm" w="sm"/>
          </a:ln>
        </p:spPr>
      </p:sp>
      <p:grpSp>
        <p:nvGrpSpPr>
          <p:cNvPr name="Group 13" id="13"/>
          <p:cNvGrpSpPr/>
          <p:nvPr/>
        </p:nvGrpSpPr>
        <p:grpSpPr>
          <a:xfrm rot="0">
            <a:off x="1110727" y="1028700"/>
            <a:ext cx="164054" cy="646827"/>
            <a:chOff x="0" y="0"/>
            <a:chExt cx="43208" cy="170358"/>
          </a:xfrm>
        </p:grpSpPr>
        <p:sp>
          <p:nvSpPr>
            <p:cNvPr name="Freeform 14" id="14"/>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5" id="15"/>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16" id="16"/>
          <p:cNvGrpSpPr/>
          <p:nvPr/>
        </p:nvGrpSpPr>
        <p:grpSpPr>
          <a:xfrm rot="0">
            <a:off x="631768" y="2017227"/>
            <a:ext cx="6657680" cy="706422"/>
            <a:chOff x="0" y="0"/>
            <a:chExt cx="812800" cy="86243"/>
          </a:xfrm>
        </p:grpSpPr>
        <p:sp>
          <p:nvSpPr>
            <p:cNvPr name="Freeform 17" id="17"/>
            <p:cNvSpPr/>
            <p:nvPr/>
          </p:nvSpPr>
          <p:spPr>
            <a:xfrm flipH="false" flipV="false" rot="0">
              <a:off x="0" y="0"/>
              <a:ext cx="812800" cy="86243"/>
            </a:xfrm>
            <a:custGeom>
              <a:avLst/>
              <a:gdLst/>
              <a:ahLst/>
              <a:cxnLst/>
              <a:rect r="r" b="b" t="t" l="l"/>
              <a:pathLst>
                <a:path h="86243" w="812800">
                  <a:moveTo>
                    <a:pt x="0" y="0"/>
                  </a:moveTo>
                  <a:lnTo>
                    <a:pt x="812800" y="0"/>
                  </a:lnTo>
                  <a:lnTo>
                    <a:pt x="812800" y="86243"/>
                  </a:lnTo>
                  <a:lnTo>
                    <a:pt x="0" y="86243"/>
                  </a:lnTo>
                  <a:close/>
                </a:path>
              </a:pathLst>
            </a:custGeom>
            <a:solidFill>
              <a:srgbClr val="EB5353"/>
            </a:solidFill>
          </p:spPr>
        </p:sp>
        <p:sp>
          <p:nvSpPr>
            <p:cNvPr name="TextBox 18" id="18"/>
            <p:cNvSpPr txBox="true"/>
            <p:nvPr/>
          </p:nvSpPr>
          <p:spPr>
            <a:xfrm>
              <a:off x="0" y="-9525"/>
              <a:ext cx="812800" cy="95768"/>
            </a:xfrm>
            <a:prstGeom prst="rect">
              <a:avLst/>
            </a:prstGeom>
          </p:spPr>
          <p:txBody>
            <a:bodyPr anchor="ctr" rtlCol="false" tIns="50800" lIns="50800" bIns="50800" rIns="50800"/>
            <a:lstStyle/>
            <a:p>
              <a:pPr algn="ctr">
                <a:lnSpc>
                  <a:spcPts val="3479"/>
                </a:lnSpc>
              </a:pPr>
              <a:r>
                <a:rPr lang="en-US" sz="2899" spc="144">
                  <a:solidFill>
                    <a:srgbClr val="FFFFFF"/>
                  </a:solidFill>
                  <a:latin typeface="TDTD신굴림"/>
                  <a:ea typeface="TDTD신굴림"/>
                </a:rPr>
                <a:t>앙상블 모델 사용 [Vit + MLP-Mixer]</a:t>
              </a:r>
            </a:p>
          </p:txBody>
        </p:sp>
      </p:grpSp>
      <p:grpSp>
        <p:nvGrpSpPr>
          <p:cNvPr name="Group 19" id="19"/>
          <p:cNvGrpSpPr/>
          <p:nvPr/>
        </p:nvGrpSpPr>
        <p:grpSpPr>
          <a:xfrm rot="0">
            <a:off x="831651" y="6715090"/>
            <a:ext cx="3674460" cy="458883"/>
            <a:chOff x="0" y="0"/>
            <a:chExt cx="1143820" cy="142845"/>
          </a:xfrm>
        </p:grpSpPr>
        <p:sp>
          <p:nvSpPr>
            <p:cNvPr name="Freeform 20" id="20"/>
            <p:cNvSpPr/>
            <p:nvPr/>
          </p:nvSpPr>
          <p:spPr>
            <a:xfrm flipH="false" flipV="false" rot="0">
              <a:off x="0" y="0"/>
              <a:ext cx="1143820" cy="142845"/>
            </a:xfrm>
            <a:custGeom>
              <a:avLst/>
              <a:gdLst/>
              <a:ahLst/>
              <a:cxnLst/>
              <a:rect r="r" b="b" t="t" l="l"/>
              <a:pathLst>
                <a:path h="142845" w="1143820">
                  <a:moveTo>
                    <a:pt x="0" y="0"/>
                  </a:moveTo>
                  <a:lnTo>
                    <a:pt x="1143820" y="0"/>
                  </a:lnTo>
                  <a:lnTo>
                    <a:pt x="1143820" y="142845"/>
                  </a:lnTo>
                  <a:lnTo>
                    <a:pt x="0" y="142845"/>
                  </a:lnTo>
                  <a:close/>
                </a:path>
              </a:pathLst>
            </a:custGeom>
            <a:solidFill>
              <a:srgbClr val="C1FF72">
                <a:alpha val="64706"/>
              </a:srgbClr>
            </a:solidFill>
          </p:spPr>
        </p:sp>
        <p:sp>
          <p:nvSpPr>
            <p:cNvPr name="TextBox 21" id="21"/>
            <p:cNvSpPr txBox="true"/>
            <p:nvPr/>
          </p:nvSpPr>
          <p:spPr>
            <a:xfrm>
              <a:off x="0" y="-9525"/>
              <a:ext cx="1143820" cy="152370"/>
            </a:xfrm>
            <a:prstGeom prst="rect">
              <a:avLst/>
            </a:prstGeom>
          </p:spPr>
          <p:txBody>
            <a:bodyPr anchor="ctr" rtlCol="false" tIns="42981" lIns="42981" bIns="42981" rIns="42981"/>
            <a:lstStyle/>
            <a:p>
              <a:pPr algn="ctr">
                <a:lnSpc>
                  <a:spcPts val="1799"/>
                </a:lnSpc>
              </a:pPr>
            </a:p>
          </p:txBody>
        </p:sp>
      </p:grpSp>
      <p:sp>
        <p:nvSpPr>
          <p:cNvPr name="TextBox 22" id="22"/>
          <p:cNvSpPr txBox="true"/>
          <p:nvPr/>
        </p:nvSpPr>
        <p:spPr>
          <a:xfrm rot="0">
            <a:off x="1347083" y="6686612"/>
            <a:ext cx="3183424" cy="1522102"/>
          </a:xfrm>
          <a:prstGeom prst="rect">
            <a:avLst/>
          </a:prstGeom>
        </p:spPr>
        <p:txBody>
          <a:bodyPr anchor="t" rtlCol="false" tIns="0" lIns="0" bIns="0" rIns="0">
            <a:spAutoFit/>
          </a:bodyPr>
          <a:lstStyle/>
          <a:p>
            <a:pPr algn="ctr">
              <a:lnSpc>
                <a:spcPts val="4004"/>
              </a:lnSpc>
            </a:pPr>
            <a:r>
              <a:rPr lang="en-US" sz="3080">
                <a:solidFill>
                  <a:srgbClr val="000000"/>
                </a:solidFill>
                <a:latin typeface="TDTD신굴림"/>
                <a:ea typeface="TDTD신굴림"/>
              </a:rPr>
              <a:t>기쁨 : 49.41%</a:t>
            </a:r>
          </a:p>
          <a:p>
            <a:pPr algn="ctr">
              <a:lnSpc>
                <a:spcPts val="4004"/>
              </a:lnSpc>
            </a:pPr>
            <a:r>
              <a:rPr lang="en-US" sz="3080">
                <a:solidFill>
                  <a:srgbClr val="000000"/>
                </a:solidFill>
                <a:latin typeface="TDTD신굴림"/>
                <a:ea typeface="TDTD신굴림"/>
              </a:rPr>
              <a:t>당황 : 15.95%</a:t>
            </a:r>
          </a:p>
          <a:p>
            <a:pPr algn="ctr">
              <a:lnSpc>
                <a:spcPts val="4004"/>
              </a:lnSpc>
              <a:spcBef>
                <a:spcPct val="0"/>
              </a:spcBef>
            </a:pPr>
            <a:r>
              <a:rPr lang="en-US" sz="3080">
                <a:solidFill>
                  <a:srgbClr val="000000"/>
                </a:solidFill>
                <a:latin typeface="TDTD신굴림"/>
                <a:ea typeface="TDTD신굴림"/>
              </a:rPr>
              <a:t>중립 : 34.64%</a:t>
            </a:r>
          </a:p>
        </p:txBody>
      </p:sp>
      <p:sp>
        <p:nvSpPr>
          <p:cNvPr name="Freeform 23" id="23"/>
          <p:cNvSpPr/>
          <p:nvPr/>
        </p:nvSpPr>
        <p:spPr>
          <a:xfrm flipH="false" flipV="false" rot="0">
            <a:off x="1028700" y="7245547"/>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3"/>
            <a:stretch>
              <a:fillRect l="0" t="0" r="0" b="0"/>
            </a:stretch>
          </a:blipFill>
        </p:spPr>
      </p:sp>
      <p:sp>
        <p:nvSpPr>
          <p:cNvPr name="Freeform 24" id="24"/>
          <p:cNvSpPr/>
          <p:nvPr/>
        </p:nvSpPr>
        <p:spPr>
          <a:xfrm flipH="false" flipV="false" rot="0">
            <a:off x="776431" y="3172266"/>
            <a:ext cx="3754076" cy="2111668"/>
          </a:xfrm>
          <a:custGeom>
            <a:avLst/>
            <a:gdLst/>
            <a:ahLst/>
            <a:cxnLst/>
            <a:rect r="r" b="b" t="t" l="l"/>
            <a:pathLst>
              <a:path h="2111668" w="3754076">
                <a:moveTo>
                  <a:pt x="0" y="0"/>
                </a:moveTo>
                <a:lnTo>
                  <a:pt x="3754076" y="0"/>
                </a:lnTo>
                <a:lnTo>
                  <a:pt x="3754076" y="2111667"/>
                </a:lnTo>
                <a:lnTo>
                  <a:pt x="0" y="2111667"/>
                </a:lnTo>
                <a:lnTo>
                  <a:pt x="0" y="0"/>
                </a:lnTo>
                <a:close/>
              </a:path>
            </a:pathLst>
          </a:custGeom>
          <a:blipFill>
            <a:blip r:embed="rId4"/>
            <a:stretch>
              <a:fillRect l="0" t="0" r="0" b="0"/>
            </a:stretch>
          </a:blipFill>
        </p:spPr>
      </p:sp>
      <p:sp>
        <p:nvSpPr>
          <p:cNvPr name="Freeform 25" id="25"/>
          <p:cNvSpPr/>
          <p:nvPr/>
        </p:nvSpPr>
        <p:spPr>
          <a:xfrm flipH="false" flipV="false" rot="0">
            <a:off x="4979722" y="3172266"/>
            <a:ext cx="3754076" cy="2111668"/>
          </a:xfrm>
          <a:custGeom>
            <a:avLst/>
            <a:gdLst/>
            <a:ahLst/>
            <a:cxnLst/>
            <a:rect r="r" b="b" t="t" l="l"/>
            <a:pathLst>
              <a:path h="2111668" w="3754076">
                <a:moveTo>
                  <a:pt x="0" y="0"/>
                </a:moveTo>
                <a:lnTo>
                  <a:pt x="3754076" y="0"/>
                </a:lnTo>
                <a:lnTo>
                  <a:pt x="3754076" y="2111667"/>
                </a:lnTo>
                <a:lnTo>
                  <a:pt x="0" y="2111667"/>
                </a:lnTo>
                <a:lnTo>
                  <a:pt x="0" y="0"/>
                </a:lnTo>
                <a:close/>
              </a:path>
            </a:pathLst>
          </a:custGeom>
          <a:blipFill>
            <a:blip r:embed="rId5"/>
            <a:stretch>
              <a:fillRect l="0" t="0" r="0" b="0"/>
            </a:stretch>
          </a:blipFill>
        </p:spPr>
      </p:sp>
      <p:sp>
        <p:nvSpPr>
          <p:cNvPr name="Freeform 26" id="26"/>
          <p:cNvSpPr/>
          <p:nvPr/>
        </p:nvSpPr>
        <p:spPr>
          <a:xfrm flipH="false" flipV="false" rot="0">
            <a:off x="9183013" y="3172266"/>
            <a:ext cx="3754076" cy="2111668"/>
          </a:xfrm>
          <a:custGeom>
            <a:avLst/>
            <a:gdLst/>
            <a:ahLst/>
            <a:cxnLst/>
            <a:rect r="r" b="b" t="t" l="l"/>
            <a:pathLst>
              <a:path h="2111668" w="3754076">
                <a:moveTo>
                  <a:pt x="0" y="0"/>
                </a:moveTo>
                <a:lnTo>
                  <a:pt x="3754076" y="0"/>
                </a:lnTo>
                <a:lnTo>
                  <a:pt x="3754076" y="2111667"/>
                </a:lnTo>
                <a:lnTo>
                  <a:pt x="0" y="2111667"/>
                </a:lnTo>
                <a:lnTo>
                  <a:pt x="0" y="0"/>
                </a:lnTo>
                <a:close/>
              </a:path>
            </a:pathLst>
          </a:custGeom>
          <a:blipFill>
            <a:blip r:embed="rId6"/>
            <a:stretch>
              <a:fillRect l="0" t="0" r="0" b="0"/>
            </a:stretch>
          </a:blipFill>
        </p:spPr>
      </p:sp>
      <p:sp>
        <p:nvSpPr>
          <p:cNvPr name="Freeform 27" id="27"/>
          <p:cNvSpPr/>
          <p:nvPr/>
        </p:nvSpPr>
        <p:spPr>
          <a:xfrm flipH="false" flipV="false" rot="0">
            <a:off x="13311564" y="3172266"/>
            <a:ext cx="3754076" cy="2111668"/>
          </a:xfrm>
          <a:custGeom>
            <a:avLst/>
            <a:gdLst/>
            <a:ahLst/>
            <a:cxnLst/>
            <a:rect r="r" b="b" t="t" l="l"/>
            <a:pathLst>
              <a:path h="2111668" w="3754076">
                <a:moveTo>
                  <a:pt x="0" y="0"/>
                </a:moveTo>
                <a:lnTo>
                  <a:pt x="3754076" y="0"/>
                </a:lnTo>
                <a:lnTo>
                  <a:pt x="3754076" y="2111667"/>
                </a:lnTo>
                <a:lnTo>
                  <a:pt x="0" y="2111667"/>
                </a:lnTo>
                <a:lnTo>
                  <a:pt x="0" y="0"/>
                </a:lnTo>
                <a:close/>
              </a:path>
            </a:pathLst>
          </a:custGeom>
          <a:blipFill>
            <a:blip r:embed="rId7"/>
            <a:stretch>
              <a:fillRect l="0" t="0" r="0" b="0"/>
            </a:stretch>
          </a:blipFill>
        </p:spPr>
      </p:sp>
      <p:sp>
        <p:nvSpPr>
          <p:cNvPr name="Freeform 28" id="28"/>
          <p:cNvSpPr/>
          <p:nvPr/>
        </p:nvSpPr>
        <p:spPr>
          <a:xfrm flipH="false" flipV="false" rot="0">
            <a:off x="800827" y="5464811"/>
            <a:ext cx="3729680" cy="907379"/>
          </a:xfrm>
          <a:custGeom>
            <a:avLst/>
            <a:gdLst/>
            <a:ahLst/>
            <a:cxnLst/>
            <a:rect r="r" b="b" t="t" l="l"/>
            <a:pathLst>
              <a:path h="907379" w="3729680">
                <a:moveTo>
                  <a:pt x="0" y="0"/>
                </a:moveTo>
                <a:lnTo>
                  <a:pt x="3729680" y="0"/>
                </a:lnTo>
                <a:lnTo>
                  <a:pt x="3729680" y="907379"/>
                </a:lnTo>
                <a:lnTo>
                  <a:pt x="0" y="907379"/>
                </a:lnTo>
                <a:lnTo>
                  <a:pt x="0" y="0"/>
                </a:lnTo>
                <a:close/>
              </a:path>
            </a:pathLst>
          </a:custGeom>
          <a:blipFill>
            <a:blip r:embed="rId8"/>
            <a:stretch>
              <a:fillRect l="0" t="0" r="0" b="-23435"/>
            </a:stretch>
          </a:blipFill>
        </p:spPr>
      </p:sp>
      <p:sp>
        <p:nvSpPr>
          <p:cNvPr name="Freeform 29" id="29"/>
          <p:cNvSpPr/>
          <p:nvPr/>
        </p:nvSpPr>
        <p:spPr>
          <a:xfrm flipH="false" flipV="false" rot="0">
            <a:off x="1028700" y="6726786"/>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9"/>
            <a:stretch>
              <a:fillRect l="0" t="0" r="0" b="0"/>
            </a:stretch>
          </a:blipFill>
        </p:spPr>
      </p:sp>
      <p:sp>
        <p:nvSpPr>
          <p:cNvPr name="Freeform 30" id="30"/>
          <p:cNvSpPr/>
          <p:nvPr/>
        </p:nvSpPr>
        <p:spPr>
          <a:xfrm flipH="false" flipV="false" rot="0">
            <a:off x="1028700" y="7772112"/>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10"/>
            <a:stretch>
              <a:fillRect l="0" t="0" r="0" b="0"/>
            </a:stretch>
          </a:blipFill>
        </p:spPr>
      </p:sp>
      <p:grpSp>
        <p:nvGrpSpPr>
          <p:cNvPr name="Group 31" id="31"/>
          <p:cNvGrpSpPr/>
          <p:nvPr/>
        </p:nvGrpSpPr>
        <p:grpSpPr>
          <a:xfrm rot="0">
            <a:off x="4797827" y="3028449"/>
            <a:ext cx="4117867" cy="5784250"/>
            <a:chOff x="0" y="0"/>
            <a:chExt cx="1202175" cy="1688660"/>
          </a:xfrm>
        </p:grpSpPr>
        <p:sp>
          <p:nvSpPr>
            <p:cNvPr name="Freeform 32" id="32"/>
            <p:cNvSpPr/>
            <p:nvPr/>
          </p:nvSpPr>
          <p:spPr>
            <a:xfrm flipH="false" flipV="false" rot="0">
              <a:off x="0" y="0"/>
              <a:ext cx="1202174" cy="1688660"/>
            </a:xfrm>
            <a:custGeom>
              <a:avLst/>
              <a:gdLst/>
              <a:ahLst/>
              <a:cxnLst/>
              <a:rect r="r" b="b" t="t" l="l"/>
              <a:pathLst>
                <a:path h="1688660" w="1202174">
                  <a:moveTo>
                    <a:pt x="0" y="0"/>
                  </a:moveTo>
                  <a:lnTo>
                    <a:pt x="1202174" y="0"/>
                  </a:lnTo>
                  <a:lnTo>
                    <a:pt x="1202174" y="1688660"/>
                  </a:lnTo>
                  <a:lnTo>
                    <a:pt x="0" y="1688660"/>
                  </a:lnTo>
                  <a:close/>
                </a:path>
              </a:pathLst>
            </a:custGeom>
            <a:solidFill>
              <a:srgbClr val="000000">
                <a:alpha val="0"/>
              </a:srgbClr>
            </a:solidFill>
            <a:ln w="57150" cap="sq">
              <a:solidFill>
                <a:srgbClr val="000000"/>
              </a:solidFill>
              <a:prstDash val="solid"/>
              <a:miter/>
            </a:ln>
          </p:spPr>
        </p:sp>
        <p:sp>
          <p:nvSpPr>
            <p:cNvPr name="TextBox 33" id="33"/>
            <p:cNvSpPr txBox="true"/>
            <p:nvPr/>
          </p:nvSpPr>
          <p:spPr>
            <a:xfrm>
              <a:off x="0" y="-19050"/>
              <a:ext cx="1202175" cy="1707710"/>
            </a:xfrm>
            <a:prstGeom prst="rect">
              <a:avLst/>
            </a:prstGeom>
          </p:spPr>
          <p:txBody>
            <a:bodyPr anchor="ctr" rtlCol="false" tIns="50800" lIns="50800" bIns="50800" rIns="50800"/>
            <a:lstStyle/>
            <a:p>
              <a:pPr algn="ctr">
                <a:lnSpc>
                  <a:spcPts val="1800"/>
                </a:lnSpc>
              </a:pPr>
            </a:p>
          </p:txBody>
        </p:sp>
      </p:grpSp>
      <p:grpSp>
        <p:nvGrpSpPr>
          <p:cNvPr name="Group 34" id="34"/>
          <p:cNvGrpSpPr/>
          <p:nvPr/>
        </p:nvGrpSpPr>
        <p:grpSpPr>
          <a:xfrm rot="0">
            <a:off x="4997710" y="7237272"/>
            <a:ext cx="3674460" cy="458883"/>
            <a:chOff x="0" y="0"/>
            <a:chExt cx="1143820" cy="142845"/>
          </a:xfrm>
        </p:grpSpPr>
        <p:sp>
          <p:nvSpPr>
            <p:cNvPr name="Freeform 35" id="35"/>
            <p:cNvSpPr/>
            <p:nvPr/>
          </p:nvSpPr>
          <p:spPr>
            <a:xfrm flipH="false" flipV="false" rot="0">
              <a:off x="0" y="0"/>
              <a:ext cx="1143820" cy="142845"/>
            </a:xfrm>
            <a:custGeom>
              <a:avLst/>
              <a:gdLst/>
              <a:ahLst/>
              <a:cxnLst/>
              <a:rect r="r" b="b" t="t" l="l"/>
              <a:pathLst>
                <a:path h="142845" w="1143820">
                  <a:moveTo>
                    <a:pt x="0" y="0"/>
                  </a:moveTo>
                  <a:lnTo>
                    <a:pt x="1143820" y="0"/>
                  </a:lnTo>
                  <a:lnTo>
                    <a:pt x="1143820" y="142845"/>
                  </a:lnTo>
                  <a:lnTo>
                    <a:pt x="0" y="142845"/>
                  </a:lnTo>
                  <a:close/>
                </a:path>
              </a:pathLst>
            </a:custGeom>
            <a:solidFill>
              <a:srgbClr val="C1FF72">
                <a:alpha val="64706"/>
              </a:srgbClr>
            </a:solidFill>
          </p:spPr>
        </p:sp>
        <p:sp>
          <p:nvSpPr>
            <p:cNvPr name="TextBox 36" id="36"/>
            <p:cNvSpPr txBox="true"/>
            <p:nvPr/>
          </p:nvSpPr>
          <p:spPr>
            <a:xfrm>
              <a:off x="0" y="-9525"/>
              <a:ext cx="1143820" cy="152370"/>
            </a:xfrm>
            <a:prstGeom prst="rect">
              <a:avLst/>
            </a:prstGeom>
          </p:spPr>
          <p:txBody>
            <a:bodyPr anchor="ctr" rtlCol="false" tIns="42981" lIns="42981" bIns="42981" rIns="42981"/>
            <a:lstStyle/>
            <a:p>
              <a:pPr algn="ctr">
                <a:lnSpc>
                  <a:spcPts val="1799"/>
                </a:lnSpc>
              </a:pPr>
            </a:p>
          </p:txBody>
        </p:sp>
      </p:grpSp>
      <p:sp>
        <p:nvSpPr>
          <p:cNvPr name="TextBox 37" id="37"/>
          <p:cNvSpPr txBox="true"/>
          <p:nvPr/>
        </p:nvSpPr>
        <p:spPr>
          <a:xfrm rot="0">
            <a:off x="5513141" y="6688686"/>
            <a:ext cx="3183424" cy="1522102"/>
          </a:xfrm>
          <a:prstGeom prst="rect">
            <a:avLst/>
          </a:prstGeom>
        </p:spPr>
        <p:txBody>
          <a:bodyPr anchor="t" rtlCol="false" tIns="0" lIns="0" bIns="0" rIns="0">
            <a:spAutoFit/>
          </a:bodyPr>
          <a:lstStyle/>
          <a:p>
            <a:pPr algn="ctr">
              <a:lnSpc>
                <a:spcPts val="4004"/>
              </a:lnSpc>
            </a:pPr>
            <a:r>
              <a:rPr lang="en-US" sz="3080">
                <a:solidFill>
                  <a:srgbClr val="000000"/>
                </a:solidFill>
                <a:latin typeface="TDTD신굴림"/>
                <a:ea typeface="TDTD신굴림"/>
              </a:rPr>
              <a:t>기쁨 : 08.12%</a:t>
            </a:r>
          </a:p>
          <a:p>
            <a:pPr algn="ctr">
              <a:lnSpc>
                <a:spcPts val="4004"/>
              </a:lnSpc>
            </a:pPr>
            <a:r>
              <a:rPr lang="en-US" sz="3080">
                <a:solidFill>
                  <a:srgbClr val="000000"/>
                </a:solidFill>
                <a:latin typeface="TDTD신굴림"/>
                <a:ea typeface="TDTD신굴림"/>
              </a:rPr>
              <a:t>당황 : 99.83%</a:t>
            </a:r>
          </a:p>
          <a:p>
            <a:pPr algn="ctr">
              <a:lnSpc>
                <a:spcPts val="4004"/>
              </a:lnSpc>
              <a:spcBef>
                <a:spcPct val="0"/>
              </a:spcBef>
            </a:pPr>
            <a:r>
              <a:rPr lang="en-US" sz="3080">
                <a:solidFill>
                  <a:srgbClr val="000000"/>
                </a:solidFill>
                <a:latin typeface="TDTD신굴림"/>
                <a:ea typeface="TDTD신굴림"/>
              </a:rPr>
              <a:t>중립 : 08.85%</a:t>
            </a:r>
          </a:p>
        </p:txBody>
      </p:sp>
      <p:grpSp>
        <p:nvGrpSpPr>
          <p:cNvPr name="Group 38" id="38"/>
          <p:cNvGrpSpPr/>
          <p:nvPr/>
        </p:nvGrpSpPr>
        <p:grpSpPr>
          <a:xfrm rot="0">
            <a:off x="9001118" y="3026375"/>
            <a:ext cx="4117867" cy="5784250"/>
            <a:chOff x="0" y="0"/>
            <a:chExt cx="1202175" cy="1688660"/>
          </a:xfrm>
        </p:grpSpPr>
        <p:sp>
          <p:nvSpPr>
            <p:cNvPr name="Freeform 39" id="39"/>
            <p:cNvSpPr/>
            <p:nvPr/>
          </p:nvSpPr>
          <p:spPr>
            <a:xfrm flipH="false" flipV="false" rot="0">
              <a:off x="0" y="0"/>
              <a:ext cx="1202174" cy="1688660"/>
            </a:xfrm>
            <a:custGeom>
              <a:avLst/>
              <a:gdLst/>
              <a:ahLst/>
              <a:cxnLst/>
              <a:rect r="r" b="b" t="t" l="l"/>
              <a:pathLst>
                <a:path h="1688660" w="1202174">
                  <a:moveTo>
                    <a:pt x="0" y="0"/>
                  </a:moveTo>
                  <a:lnTo>
                    <a:pt x="1202174" y="0"/>
                  </a:lnTo>
                  <a:lnTo>
                    <a:pt x="1202174" y="1688660"/>
                  </a:lnTo>
                  <a:lnTo>
                    <a:pt x="0" y="1688660"/>
                  </a:lnTo>
                  <a:close/>
                </a:path>
              </a:pathLst>
            </a:custGeom>
            <a:solidFill>
              <a:srgbClr val="000000">
                <a:alpha val="0"/>
              </a:srgbClr>
            </a:solidFill>
            <a:ln w="57150" cap="sq">
              <a:solidFill>
                <a:srgbClr val="000000"/>
              </a:solidFill>
              <a:prstDash val="solid"/>
              <a:miter/>
            </a:ln>
          </p:spPr>
        </p:sp>
        <p:sp>
          <p:nvSpPr>
            <p:cNvPr name="TextBox 40" id="40"/>
            <p:cNvSpPr txBox="true"/>
            <p:nvPr/>
          </p:nvSpPr>
          <p:spPr>
            <a:xfrm>
              <a:off x="0" y="-19050"/>
              <a:ext cx="1202175" cy="1707710"/>
            </a:xfrm>
            <a:prstGeom prst="rect">
              <a:avLst/>
            </a:prstGeom>
          </p:spPr>
          <p:txBody>
            <a:bodyPr anchor="ctr" rtlCol="false" tIns="50800" lIns="50800" bIns="50800" rIns="50800"/>
            <a:lstStyle/>
            <a:p>
              <a:pPr algn="ctr">
                <a:lnSpc>
                  <a:spcPts val="1800"/>
                </a:lnSpc>
              </a:pPr>
            </a:p>
          </p:txBody>
        </p:sp>
      </p:grpSp>
      <p:grpSp>
        <p:nvGrpSpPr>
          <p:cNvPr name="Group 41" id="41"/>
          <p:cNvGrpSpPr/>
          <p:nvPr/>
        </p:nvGrpSpPr>
        <p:grpSpPr>
          <a:xfrm rot="0">
            <a:off x="9201001" y="7740307"/>
            <a:ext cx="3674460" cy="458883"/>
            <a:chOff x="0" y="0"/>
            <a:chExt cx="1143820" cy="142845"/>
          </a:xfrm>
        </p:grpSpPr>
        <p:sp>
          <p:nvSpPr>
            <p:cNvPr name="Freeform 42" id="42"/>
            <p:cNvSpPr/>
            <p:nvPr/>
          </p:nvSpPr>
          <p:spPr>
            <a:xfrm flipH="false" flipV="false" rot="0">
              <a:off x="0" y="0"/>
              <a:ext cx="1143820" cy="142845"/>
            </a:xfrm>
            <a:custGeom>
              <a:avLst/>
              <a:gdLst/>
              <a:ahLst/>
              <a:cxnLst/>
              <a:rect r="r" b="b" t="t" l="l"/>
              <a:pathLst>
                <a:path h="142845" w="1143820">
                  <a:moveTo>
                    <a:pt x="0" y="0"/>
                  </a:moveTo>
                  <a:lnTo>
                    <a:pt x="1143820" y="0"/>
                  </a:lnTo>
                  <a:lnTo>
                    <a:pt x="1143820" y="142845"/>
                  </a:lnTo>
                  <a:lnTo>
                    <a:pt x="0" y="142845"/>
                  </a:lnTo>
                  <a:close/>
                </a:path>
              </a:pathLst>
            </a:custGeom>
            <a:solidFill>
              <a:srgbClr val="C1FF72">
                <a:alpha val="64706"/>
              </a:srgbClr>
            </a:solidFill>
          </p:spPr>
        </p:sp>
        <p:sp>
          <p:nvSpPr>
            <p:cNvPr name="TextBox 43" id="43"/>
            <p:cNvSpPr txBox="true"/>
            <p:nvPr/>
          </p:nvSpPr>
          <p:spPr>
            <a:xfrm>
              <a:off x="0" y="-9525"/>
              <a:ext cx="1143820" cy="152370"/>
            </a:xfrm>
            <a:prstGeom prst="rect">
              <a:avLst/>
            </a:prstGeom>
          </p:spPr>
          <p:txBody>
            <a:bodyPr anchor="ctr" rtlCol="false" tIns="42981" lIns="42981" bIns="42981" rIns="42981"/>
            <a:lstStyle/>
            <a:p>
              <a:pPr algn="ctr">
                <a:lnSpc>
                  <a:spcPts val="1799"/>
                </a:lnSpc>
              </a:pPr>
            </a:p>
          </p:txBody>
        </p:sp>
      </p:grpSp>
      <p:sp>
        <p:nvSpPr>
          <p:cNvPr name="TextBox 44" id="44"/>
          <p:cNvSpPr txBox="true"/>
          <p:nvPr/>
        </p:nvSpPr>
        <p:spPr>
          <a:xfrm rot="0">
            <a:off x="9716432" y="6686612"/>
            <a:ext cx="3183424" cy="1522102"/>
          </a:xfrm>
          <a:prstGeom prst="rect">
            <a:avLst/>
          </a:prstGeom>
        </p:spPr>
        <p:txBody>
          <a:bodyPr anchor="t" rtlCol="false" tIns="0" lIns="0" bIns="0" rIns="0">
            <a:spAutoFit/>
          </a:bodyPr>
          <a:lstStyle/>
          <a:p>
            <a:pPr algn="ctr">
              <a:lnSpc>
                <a:spcPts val="4004"/>
              </a:lnSpc>
            </a:pPr>
            <a:r>
              <a:rPr lang="en-US" sz="3080">
                <a:solidFill>
                  <a:srgbClr val="000000"/>
                </a:solidFill>
                <a:latin typeface="TDTD신굴림"/>
                <a:ea typeface="TDTD신굴림"/>
              </a:rPr>
              <a:t>기쁨 : 00.04%</a:t>
            </a:r>
          </a:p>
          <a:p>
            <a:pPr algn="ctr">
              <a:lnSpc>
                <a:spcPts val="4004"/>
              </a:lnSpc>
            </a:pPr>
            <a:r>
              <a:rPr lang="en-US" sz="3080">
                <a:solidFill>
                  <a:srgbClr val="000000"/>
                </a:solidFill>
                <a:latin typeface="TDTD신굴림"/>
                <a:ea typeface="TDTD신굴림"/>
              </a:rPr>
              <a:t>당황 : 03.16%</a:t>
            </a:r>
          </a:p>
          <a:p>
            <a:pPr algn="ctr">
              <a:lnSpc>
                <a:spcPts val="4004"/>
              </a:lnSpc>
              <a:spcBef>
                <a:spcPct val="0"/>
              </a:spcBef>
            </a:pPr>
            <a:r>
              <a:rPr lang="en-US" sz="3080">
                <a:solidFill>
                  <a:srgbClr val="000000"/>
                </a:solidFill>
                <a:latin typeface="TDTD신굴림"/>
                <a:ea typeface="TDTD신굴림"/>
              </a:rPr>
              <a:t>중립 : 96.8%</a:t>
            </a:r>
          </a:p>
        </p:txBody>
      </p:sp>
      <p:grpSp>
        <p:nvGrpSpPr>
          <p:cNvPr name="Group 45" id="45"/>
          <p:cNvGrpSpPr/>
          <p:nvPr/>
        </p:nvGrpSpPr>
        <p:grpSpPr>
          <a:xfrm rot="0">
            <a:off x="13204710" y="3026375"/>
            <a:ext cx="4117867" cy="5784250"/>
            <a:chOff x="0" y="0"/>
            <a:chExt cx="1202175" cy="1688660"/>
          </a:xfrm>
        </p:grpSpPr>
        <p:sp>
          <p:nvSpPr>
            <p:cNvPr name="Freeform 46" id="46"/>
            <p:cNvSpPr/>
            <p:nvPr/>
          </p:nvSpPr>
          <p:spPr>
            <a:xfrm flipH="false" flipV="false" rot="0">
              <a:off x="0" y="0"/>
              <a:ext cx="1202174" cy="1688660"/>
            </a:xfrm>
            <a:custGeom>
              <a:avLst/>
              <a:gdLst/>
              <a:ahLst/>
              <a:cxnLst/>
              <a:rect r="r" b="b" t="t" l="l"/>
              <a:pathLst>
                <a:path h="1688660" w="1202174">
                  <a:moveTo>
                    <a:pt x="0" y="0"/>
                  </a:moveTo>
                  <a:lnTo>
                    <a:pt x="1202174" y="0"/>
                  </a:lnTo>
                  <a:lnTo>
                    <a:pt x="1202174" y="1688660"/>
                  </a:lnTo>
                  <a:lnTo>
                    <a:pt x="0" y="1688660"/>
                  </a:lnTo>
                  <a:close/>
                </a:path>
              </a:pathLst>
            </a:custGeom>
            <a:solidFill>
              <a:srgbClr val="000000">
                <a:alpha val="0"/>
              </a:srgbClr>
            </a:solidFill>
            <a:ln w="57150" cap="sq">
              <a:solidFill>
                <a:srgbClr val="000000"/>
              </a:solidFill>
              <a:prstDash val="solid"/>
              <a:miter/>
            </a:ln>
          </p:spPr>
        </p:sp>
        <p:sp>
          <p:nvSpPr>
            <p:cNvPr name="TextBox 47" id="47"/>
            <p:cNvSpPr txBox="true"/>
            <p:nvPr/>
          </p:nvSpPr>
          <p:spPr>
            <a:xfrm>
              <a:off x="0" y="-19050"/>
              <a:ext cx="1202175" cy="1707710"/>
            </a:xfrm>
            <a:prstGeom prst="rect">
              <a:avLst/>
            </a:prstGeom>
          </p:spPr>
          <p:txBody>
            <a:bodyPr anchor="ctr" rtlCol="false" tIns="50800" lIns="50800" bIns="50800" rIns="50800"/>
            <a:lstStyle/>
            <a:p>
              <a:pPr algn="ctr">
                <a:lnSpc>
                  <a:spcPts val="1800"/>
                </a:lnSpc>
              </a:pPr>
            </a:p>
          </p:txBody>
        </p:sp>
      </p:grpSp>
      <p:grpSp>
        <p:nvGrpSpPr>
          <p:cNvPr name="Group 48" id="48"/>
          <p:cNvGrpSpPr/>
          <p:nvPr/>
        </p:nvGrpSpPr>
        <p:grpSpPr>
          <a:xfrm rot="0">
            <a:off x="13404593" y="6715090"/>
            <a:ext cx="3674460" cy="458883"/>
            <a:chOff x="0" y="0"/>
            <a:chExt cx="1143820" cy="142845"/>
          </a:xfrm>
        </p:grpSpPr>
        <p:sp>
          <p:nvSpPr>
            <p:cNvPr name="Freeform 49" id="49"/>
            <p:cNvSpPr/>
            <p:nvPr/>
          </p:nvSpPr>
          <p:spPr>
            <a:xfrm flipH="false" flipV="false" rot="0">
              <a:off x="0" y="0"/>
              <a:ext cx="1143820" cy="142845"/>
            </a:xfrm>
            <a:custGeom>
              <a:avLst/>
              <a:gdLst/>
              <a:ahLst/>
              <a:cxnLst/>
              <a:rect r="r" b="b" t="t" l="l"/>
              <a:pathLst>
                <a:path h="142845" w="1143820">
                  <a:moveTo>
                    <a:pt x="0" y="0"/>
                  </a:moveTo>
                  <a:lnTo>
                    <a:pt x="1143820" y="0"/>
                  </a:lnTo>
                  <a:lnTo>
                    <a:pt x="1143820" y="142845"/>
                  </a:lnTo>
                  <a:lnTo>
                    <a:pt x="0" y="142845"/>
                  </a:lnTo>
                  <a:close/>
                </a:path>
              </a:pathLst>
            </a:custGeom>
            <a:solidFill>
              <a:srgbClr val="C1FF72">
                <a:alpha val="64706"/>
              </a:srgbClr>
            </a:solidFill>
          </p:spPr>
        </p:sp>
        <p:sp>
          <p:nvSpPr>
            <p:cNvPr name="TextBox 50" id="50"/>
            <p:cNvSpPr txBox="true"/>
            <p:nvPr/>
          </p:nvSpPr>
          <p:spPr>
            <a:xfrm>
              <a:off x="0" y="-9525"/>
              <a:ext cx="1143820" cy="152370"/>
            </a:xfrm>
            <a:prstGeom prst="rect">
              <a:avLst/>
            </a:prstGeom>
          </p:spPr>
          <p:txBody>
            <a:bodyPr anchor="ctr" rtlCol="false" tIns="42981" lIns="42981" bIns="42981" rIns="42981"/>
            <a:lstStyle/>
            <a:p>
              <a:pPr algn="ctr">
                <a:lnSpc>
                  <a:spcPts val="1799"/>
                </a:lnSpc>
              </a:pPr>
            </a:p>
          </p:txBody>
        </p:sp>
      </p:grpSp>
      <p:grpSp>
        <p:nvGrpSpPr>
          <p:cNvPr name="Group 51" id="51"/>
          <p:cNvGrpSpPr/>
          <p:nvPr/>
        </p:nvGrpSpPr>
        <p:grpSpPr>
          <a:xfrm rot="0">
            <a:off x="13423785" y="7239345"/>
            <a:ext cx="3674460" cy="458883"/>
            <a:chOff x="0" y="0"/>
            <a:chExt cx="1143820" cy="142845"/>
          </a:xfrm>
        </p:grpSpPr>
        <p:sp>
          <p:nvSpPr>
            <p:cNvPr name="Freeform 52" id="52"/>
            <p:cNvSpPr/>
            <p:nvPr/>
          </p:nvSpPr>
          <p:spPr>
            <a:xfrm flipH="false" flipV="false" rot="0">
              <a:off x="0" y="0"/>
              <a:ext cx="1143820" cy="142845"/>
            </a:xfrm>
            <a:custGeom>
              <a:avLst/>
              <a:gdLst/>
              <a:ahLst/>
              <a:cxnLst/>
              <a:rect r="r" b="b" t="t" l="l"/>
              <a:pathLst>
                <a:path h="142845" w="1143820">
                  <a:moveTo>
                    <a:pt x="0" y="0"/>
                  </a:moveTo>
                  <a:lnTo>
                    <a:pt x="1143820" y="0"/>
                  </a:lnTo>
                  <a:lnTo>
                    <a:pt x="1143820" y="142845"/>
                  </a:lnTo>
                  <a:lnTo>
                    <a:pt x="0" y="142845"/>
                  </a:lnTo>
                  <a:close/>
                </a:path>
              </a:pathLst>
            </a:custGeom>
            <a:solidFill>
              <a:srgbClr val="C1FF72">
                <a:alpha val="64706"/>
              </a:srgbClr>
            </a:solidFill>
          </p:spPr>
        </p:sp>
        <p:sp>
          <p:nvSpPr>
            <p:cNvPr name="TextBox 53" id="53"/>
            <p:cNvSpPr txBox="true"/>
            <p:nvPr/>
          </p:nvSpPr>
          <p:spPr>
            <a:xfrm>
              <a:off x="0" y="-9525"/>
              <a:ext cx="1143820" cy="152370"/>
            </a:xfrm>
            <a:prstGeom prst="rect">
              <a:avLst/>
            </a:prstGeom>
          </p:spPr>
          <p:txBody>
            <a:bodyPr anchor="ctr" rtlCol="false" tIns="42981" lIns="42981" bIns="42981" rIns="42981"/>
            <a:lstStyle/>
            <a:p>
              <a:pPr algn="ctr">
                <a:lnSpc>
                  <a:spcPts val="1799"/>
                </a:lnSpc>
              </a:pPr>
            </a:p>
          </p:txBody>
        </p:sp>
      </p:grpSp>
      <p:sp>
        <p:nvSpPr>
          <p:cNvPr name="TextBox 54" id="54"/>
          <p:cNvSpPr txBox="true"/>
          <p:nvPr/>
        </p:nvSpPr>
        <p:spPr>
          <a:xfrm rot="0">
            <a:off x="13920024" y="6686612"/>
            <a:ext cx="3183424" cy="1513450"/>
          </a:xfrm>
          <a:prstGeom prst="rect">
            <a:avLst/>
          </a:prstGeom>
        </p:spPr>
        <p:txBody>
          <a:bodyPr anchor="t" rtlCol="false" tIns="0" lIns="0" bIns="0" rIns="0">
            <a:spAutoFit/>
          </a:bodyPr>
          <a:lstStyle/>
          <a:p>
            <a:pPr algn="ctr">
              <a:lnSpc>
                <a:spcPts val="4004"/>
              </a:lnSpc>
            </a:pPr>
            <a:r>
              <a:rPr lang="en-US" sz="3080">
                <a:solidFill>
                  <a:srgbClr val="000000"/>
                </a:solidFill>
                <a:latin typeface="TDTD신굴림"/>
                <a:ea typeface="TDTD신굴림"/>
              </a:rPr>
              <a:t>기쁨 : 49.77%</a:t>
            </a:r>
          </a:p>
          <a:p>
            <a:pPr algn="ctr">
              <a:lnSpc>
                <a:spcPts val="4004"/>
              </a:lnSpc>
            </a:pPr>
            <a:r>
              <a:rPr lang="en-US" sz="3080">
                <a:solidFill>
                  <a:srgbClr val="000000"/>
                </a:solidFill>
                <a:latin typeface="TDTD신굴림"/>
                <a:ea typeface="TDTD신굴림"/>
              </a:rPr>
              <a:t>당황 : 49.42%</a:t>
            </a:r>
          </a:p>
          <a:p>
            <a:pPr algn="ctr">
              <a:lnSpc>
                <a:spcPts val="4004"/>
              </a:lnSpc>
              <a:spcBef>
                <a:spcPct val="0"/>
              </a:spcBef>
            </a:pPr>
            <a:r>
              <a:rPr lang="en-US" sz="3080">
                <a:solidFill>
                  <a:srgbClr val="000000"/>
                </a:solidFill>
                <a:latin typeface="TDTD신굴림"/>
                <a:ea typeface="TDTD신굴림"/>
              </a:rPr>
              <a:t>중립 : 00.80%</a:t>
            </a:r>
          </a:p>
        </p:txBody>
      </p:sp>
      <p:sp>
        <p:nvSpPr>
          <p:cNvPr name="Freeform 55" id="55"/>
          <p:cNvSpPr/>
          <p:nvPr/>
        </p:nvSpPr>
        <p:spPr>
          <a:xfrm flipH="false" flipV="false" rot="0">
            <a:off x="4897910" y="5464811"/>
            <a:ext cx="3874060" cy="907379"/>
          </a:xfrm>
          <a:custGeom>
            <a:avLst/>
            <a:gdLst/>
            <a:ahLst/>
            <a:cxnLst/>
            <a:rect r="r" b="b" t="t" l="l"/>
            <a:pathLst>
              <a:path h="907379" w="3874060">
                <a:moveTo>
                  <a:pt x="0" y="0"/>
                </a:moveTo>
                <a:lnTo>
                  <a:pt x="3874060" y="0"/>
                </a:lnTo>
                <a:lnTo>
                  <a:pt x="3874060" y="907379"/>
                </a:lnTo>
                <a:lnTo>
                  <a:pt x="0" y="907379"/>
                </a:lnTo>
                <a:lnTo>
                  <a:pt x="0" y="0"/>
                </a:lnTo>
                <a:close/>
              </a:path>
            </a:pathLst>
          </a:custGeom>
          <a:blipFill>
            <a:blip r:embed="rId11"/>
            <a:stretch>
              <a:fillRect l="0" t="-53369" r="-36999" b="-34640"/>
            </a:stretch>
          </a:blipFill>
        </p:spPr>
      </p:sp>
      <p:sp>
        <p:nvSpPr>
          <p:cNvPr name="Freeform 56" id="56"/>
          <p:cNvSpPr/>
          <p:nvPr/>
        </p:nvSpPr>
        <p:spPr>
          <a:xfrm flipH="false" flipV="false" rot="0">
            <a:off x="5249949" y="7262107"/>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3"/>
            <a:stretch>
              <a:fillRect l="0" t="0" r="0" b="0"/>
            </a:stretch>
          </a:blipFill>
        </p:spPr>
      </p:sp>
      <p:sp>
        <p:nvSpPr>
          <p:cNvPr name="Freeform 57" id="57"/>
          <p:cNvSpPr/>
          <p:nvPr/>
        </p:nvSpPr>
        <p:spPr>
          <a:xfrm flipH="false" flipV="false" rot="0">
            <a:off x="5249949" y="6743346"/>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9"/>
            <a:stretch>
              <a:fillRect l="0" t="0" r="0" b="0"/>
            </a:stretch>
          </a:blipFill>
        </p:spPr>
      </p:sp>
      <p:sp>
        <p:nvSpPr>
          <p:cNvPr name="Freeform 58" id="58"/>
          <p:cNvSpPr/>
          <p:nvPr/>
        </p:nvSpPr>
        <p:spPr>
          <a:xfrm flipH="false" flipV="false" rot="0">
            <a:off x="5249949" y="7788672"/>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10"/>
            <a:stretch>
              <a:fillRect l="0" t="0" r="0" b="0"/>
            </a:stretch>
          </a:blipFill>
        </p:spPr>
      </p:sp>
      <p:sp>
        <p:nvSpPr>
          <p:cNvPr name="Freeform 59" id="59"/>
          <p:cNvSpPr/>
          <p:nvPr/>
        </p:nvSpPr>
        <p:spPr>
          <a:xfrm flipH="false" flipV="false" rot="0">
            <a:off x="9201001" y="5461084"/>
            <a:ext cx="3736088" cy="953125"/>
          </a:xfrm>
          <a:custGeom>
            <a:avLst/>
            <a:gdLst/>
            <a:ahLst/>
            <a:cxnLst/>
            <a:rect r="r" b="b" t="t" l="l"/>
            <a:pathLst>
              <a:path h="953125" w="3736088">
                <a:moveTo>
                  <a:pt x="0" y="0"/>
                </a:moveTo>
                <a:lnTo>
                  <a:pt x="3736088" y="0"/>
                </a:lnTo>
                <a:lnTo>
                  <a:pt x="3736088" y="953126"/>
                </a:lnTo>
                <a:lnTo>
                  <a:pt x="0" y="953126"/>
                </a:lnTo>
                <a:lnTo>
                  <a:pt x="0" y="0"/>
                </a:lnTo>
                <a:close/>
              </a:path>
            </a:pathLst>
          </a:custGeom>
          <a:blipFill>
            <a:blip r:embed="rId12"/>
            <a:stretch>
              <a:fillRect l="0" t="0" r="0" b="-21158"/>
            </a:stretch>
          </a:blipFill>
        </p:spPr>
      </p:sp>
      <p:sp>
        <p:nvSpPr>
          <p:cNvPr name="Freeform 60" id="60"/>
          <p:cNvSpPr/>
          <p:nvPr/>
        </p:nvSpPr>
        <p:spPr>
          <a:xfrm flipH="false" flipV="false" rot="0">
            <a:off x="9420518" y="7241645"/>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3"/>
            <a:stretch>
              <a:fillRect l="0" t="0" r="0" b="0"/>
            </a:stretch>
          </a:blipFill>
        </p:spPr>
      </p:sp>
      <p:sp>
        <p:nvSpPr>
          <p:cNvPr name="Freeform 61" id="61"/>
          <p:cNvSpPr/>
          <p:nvPr/>
        </p:nvSpPr>
        <p:spPr>
          <a:xfrm flipH="false" flipV="false" rot="0">
            <a:off x="9420518" y="6722884"/>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9"/>
            <a:stretch>
              <a:fillRect l="0" t="0" r="0" b="0"/>
            </a:stretch>
          </a:blipFill>
        </p:spPr>
      </p:sp>
      <p:sp>
        <p:nvSpPr>
          <p:cNvPr name="Freeform 62" id="62"/>
          <p:cNvSpPr/>
          <p:nvPr/>
        </p:nvSpPr>
        <p:spPr>
          <a:xfrm flipH="false" flipV="false" rot="0">
            <a:off x="9420518" y="7768210"/>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10"/>
            <a:stretch>
              <a:fillRect l="0" t="0" r="0" b="0"/>
            </a:stretch>
          </a:blipFill>
        </p:spPr>
      </p:sp>
      <p:sp>
        <p:nvSpPr>
          <p:cNvPr name="Freeform 63" id="63"/>
          <p:cNvSpPr/>
          <p:nvPr/>
        </p:nvSpPr>
        <p:spPr>
          <a:xfrm flipH="false" flipV="false" rot="0">
            <a:off x="13329574" y="5461084"/>
            <a:ext cx="3816868" cy="911105"/>
          </a:xfrm>
          <a:custGeom>
            <a:avLst/>
            <a:gdLst/>
            <a:ahLst/>
            <a:cxnLst/>
            <a:rect r="r" b="b" t="t" l="l"/>
            <a:pathLst>
              <a:path h="911105" w="3816868">
                <a:moveTo>
                  <a:pt x="0" y="0"/>
                </a:moveTo>
                <a:lnTo>
                  <a:pt x="3816868" y="0"/>
                </a:lnTo>
                <a:lnTo>
                  <a:pt x="3816868" y="911106"/>
                </a:lnTo>
                <a:lnTo>
                  <a:pt x="0" y="911106"/>
                </a:lnTo>
                <a:lnTo>
                  <a:pt x="0" y="0"/>
                </a:lnTo>
                <a:close/>
              </a:path>
            </a:pathLst>
          </a:custGeom>
          <a:blipFill>
            <a:blip r:embed="rId13"/>
            <a:stretch>
              <a:fillRect l="-32384" t="-105677" r="0" b="-29834"/>
            </a:stretch>
          </a:blipFill>
        </p:spPr>
      </p:sp>
      <p:sp>
        <p:nvSpPr>
          <p:cNvPr name="TextBox 64" id="64"/>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17</a:t>
            </a:r>
          </a:p>
        </p:txBody>
      </p:sp>
      <p:sp>
        <p:nvSpPr>
          <p:cNvPr name="TextBox 65" id="65"/>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모델 성능 향상 평가</a:t>
            </a:r>
          </a:p>
        </p:txBody>
      </p:sp>
      <p:sp>
        <p:nvSpPr>
          <p:cNvPr name="Freeform 66" id="66"/>
          <p:cNvSpPr/>
          <p:nvPr/>
        </p:nvSpPr>
        <p:spPr>
          <a:xfrm flipH="false" flipV="false" rot="0">
            <a:off x="13708966" y="7233851"/>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3"/>
            <a:stretch>
              <a:fillRect l="0" t="0" r="0" b="0"/>
            </a:stretch>
          </a:blipFill>
        </p:spPr>
      </p:sp>
      <p:sp>
        <p:nvSpPr>
          <p:cNvPr name="Freeform 67" id="67"/>
          <p:cNvSpPr/>
          <p:nvPr/>
        </p:nvSpPr>
        <p:spPr>
          <a:xfrm flipH="false" flipV="false" rot="0">
            <a:off x="13708966" y="6715090"/>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9"/>
            <a:stretch>
              <a:fillRect l="0" t="0" r="0" b="0"/>
            </a:stretch>
          </a:blipFill>
        </p:spPr>
      </p:sp>
      <p:sp>
        <p:nvSpPr>
          <p:cNvPr name="Freeform 68" id="68"/>
          <p:cNvSpPr/>
          <p:nvPr/>
        </p:nvSpPr>
        <p:spPr>
          <a:xfrm flipH="false" flipV="false" rot="0">
            <a:off x="13708966" y="7760416"/>
            <a:ext cx="422116" cy="422116"/>
          </a:xfrm>
          <a:custGeom>
            <a:avLst/>
            <a:gdLst/>
            <a:ahLst/>
            <a:cxnLst/>
            <a:rect r="r" b="b" t="t" l="l"/>
            <a:pathLst>
              <a:path h="422116" w="422116">
                <a:moveTo>
                  <a:pt x="0" y="0"/>
                </a:moveTo>
                <a:lnTo>
                  <a:pt x="422116" y="0"/>
                </a:lnTo>
                <a:lnTo>
                  <a:pt x="422116" y="422116"/>
                </a:lnTo>
                <a:lnTo>
                  <a:pt x="0" y="422116"/>
                </a:lnTo>
                <a:lnTo>
                  <a:pt x="0" y="0"/>
                </a:lnTo>
                <a:close/>
              </a:path>
            </a:pathLst>
          </a:custGeom>
          <a:blipFill>
            <a:blip r:embed="rId10"/>
            <a:stretch>
              <a:fillRect l="0" t="0" r="0" b="0"/>
            </a:stretch>
          </a:blipFill>
        </p:spPr>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활용 분야</a:t>
            </a:r>
          </a:p>
        </p:txBody>
      </p:sp>
      <p:sp>
        <p:nvSpPr>
          <p:cNvPr name="TextBox 6" id="6"/>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18</a:t>
            </a:r>
          </a:p>
        </p:txBody>
      </p:sp>
      <p:grpSp>
        <p:nvGrpSpPr>
          <p:cNvPr name="Group 7" id="7"/>
          <p:cNvGrpSpPr/>
          <p:nvPr/>
        </p:nvGrpSpPr>
        <p:grpSpPr>
          <a:xfrm rot="0">
            <a:off x="1028700" y="1048187"/>
            <a:ext cx="164054" cy="646827"/>
            <a:chOff x="0" y="0"/>
            <a:chExt cx="43208" cy="170358"/>
          </a:xfrm>
        </p:grpSpPr>
        <p:sp>
          <p:nvSpPr>
            <p:cNvPr name="Freeform 8" id="8"/>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9" id="9"/>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10" id="10"/>
          <p:cNvSpPr txBox="true"/>
          <p:nvPr/>
        </p:nvSpPr>
        <p:spPr>
          <a:xfrm rot="0">
            <a:off x="1467376" y="981075"/>
            <a:ext cx="3302198"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11" id="11"/>
          <p:cNvSpPr/>
          <p:nvPr/>
        </p:nvSpPr>
        <p:spPr>
          <a:xfrm flipV="true">
            <a:off x="4769574" y="1362075"/>
            <a:ext cx="12489726" cy="9525"/>
          </a:xfrm>
          <a:prstGeom prst="line">
            <a:avLst/>
          </a:prstGeom>
          <a:ln cap="flat" w="19050">
            <a:solidFill>
              <a:srgbClr val="EA5355"/>
            </a:solidFill>
            <a:prstDash val="solid"/>
            <a:headEnd type="none" len="sm" w="sm"/>
            <a:tailEnd type="none" len="sm" w="sm"/>
          </a:ln>
        </p:spPr>
      </p:sp>
      <p:grpSp>
        <p:nvGrpSpPr>
          <p:cNvPr name="Group 12" id="12"/>
          <p:cNvGrpSpPr/>
          <p:nvPr/>
        </p:nvGrpSpPr>
        <p:grpSpPr>
          <a:xfrm rot="0">
            <a:off x="1110727" y="1028700"/>
            <a:ext cx="164054" cy="646827"/>
            <a:chOff x="0" y="0"/>
            <a:chExt cx="43208" cy="170358"/>
          </a:xfrm>
        </p:grpSpPr>
        <p:sp>
          <p:nvSpPr>
            <p:cNvPr name="Freeform 13" id="1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4" id="1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15" id="15"/>
          <p:cNvGrpSpPr/>
          <p:nvPr/>
        </p:nvGrpSpPr>
        <p:grpSpPr>
          <a:xfrm rot="0">
            <a:off x="1275824" y="2256739"/>
            <a:ext cx="15736353" cy="3454386"/>
            <a:chOff x="0" y="0"/>
            <a:chExt cx="4274726" cy="938372"/>
          </a:xfrm>
        </p:grpSpPr>
        <p:sp>
          <p:nvSpPr>
            <p:cNvPr name="Freeform 16" id="16"/>
            <p:cNvSpPr/>
            <p:nvPr/>
          </p:nvSpPr>
          <p:spPr>
            <a:xfrm flipH="false" flipV="false" rot="0">
              <a:off x="0" y="0"/>
              <a:ext cx="4274726" cy="938372"/>
            </a:xfrm>
            <a:custGeom>
              <a:avLst/>
              <a:gdLst/>
              <a:ahLst/>
              <a:cxnLst/>
              <a:rect r="r" b="b" t="t" l="l"/>
              <a:pathLst>
                <a:path h="938372" w="4274726">
                  <a:moveTo>
                    <a:pt x="0" y="0"/>
                  </a:moveTo>
                  <a:lnTo>
                    <a:pt x="4274726" y="0"/>
                  </a:lnTo>
                  <a:lnTo>
                    <a:pt x="4274726" y="938372"/>
                  </a:lnTo>
                  <a:lnTo>
                    <a:pt x="0" y="938372"/>
                  </a:lnTo>
                  <a:close/>
                </a:path>
              </a:pathLst>
            </a:custGeom>
            <a:solidFill>
              <a:srgbClr val="FFFFFF"/>
            </a:solidFill>
          </p:spPr>
        </p:sp>
        <p:sp>
          <p:nvSpPr>
            <p:cNvPr name="TextBox 17" id="17"/>
            <p:cNvSpPr txBox="true"/>
            <p:nvPr/>
          </p:nvSpPr>
          <p:spPr>
            <a:xfrm>
              <a:off x="0" y="-19050"/>
              <a:ext cx="4274726" cy="957422"/>
            </a:xfrm>
            <a:prstGeom prst="rect">
              <a:avLst/>
            </a:prstGeom>
          </p:spPr>
          <p:txBody>
            <a:bodyPr anchor="ctr" rtlCol="false" tIns="50800" lIns="50800" bIns="50800" rIns="50800"/>
            <a:lstStyle/>
            <a:p>
              <a:pPr algn="ctr">
                <a:lnSpc>
                  <a:spcPts val="1800"/>
                </a:lnSpc>
              </a:pPr>
            </a:p>
          </p:txBody>
        </p:sp>
      </p:grpSp>
      <p:grpSp>
        <p:nvGrpSpPr>
          <p:cNvPr name="Group 18" id="18"/>
          <p:cNvGrpSpPr/>
          <p:nvPr/>
        </p:nvGrpSpPr>
        <p:grpSpPr>
          <a:xfrm rot="0">
            <a:off x="1275824" y="6052819"/>
            <a:ext cx="15736353" cy="3454386"/>
            <a:chOff x="0" y="0"/>
            <a:chExt cx="4274726" cy="938372"/>
          </a:xfrm>
        </p:grpSpPr>
        <p:sp>
          <p:nvSpPr>
            <p:cNvPr name="Freeform 19" id="19"/>
            <p:cNvSpPr/>
            <p:nvPr/>
          </p:nvSpPr>
          <p:spPr>
            <a:xfrm flipH="false" flipV="false" rot="0">
              <a:off x="0" y="0"/>
              <a:ext cx="4274726" cy="938372"/>
            </a:xfrm>
            <a:custGeom>
              <a:avLst/>
              <a:gdLst/>
              <a:ahLst/>
              <a:cxnLst/>
              <a:rect r="r" b="b" t="t" l="l"/>
              <a:pathLst>
                <a:path h="938372" w="4274726">
                  <a:moveTo>
                    <a:pt x="0" y="0"/>
                  </a:moveTo>
                  <a:lnTo>
                    <a:pt x="4274726" y="0"/>
                  </a:lnTo>
                  <a:lnTo>
                    <a:pt x="4274726" y="938372"/>
                  </a:lnTo>
                  <a:lnTo>
                    <a:pt x="0" y="938372"/>
                  </a:lnTo>
                  <a:close/>
                </a:path>
              </a:pathLst>
            </a:custGeom>
            <a:solidFill>
              <a:srgbClr val="FFFFFF"/>
            </a:solidFill>
          </p:spPr>
        </p:sp>
        <p:sp>
          <p:nvSpPr>
            <p:cNvPr name="TextBox 20" id="20"/>
            <p:cNvSpPr txBox="true"/>
            <p:nvPr/>
          </p:nvSpPr>
          <p:spPr>
            <a:xfrm>
              <a:off x="0" y="-19050"/>
              <a:ext cx="4274726" cy="957422"/>
            </a:xfrm>
            <a:prstGeom prst="rect">
              <a:avLst/>
            </a:prstGeom>
          </p:spPr>
          <p:txBody>
            <a:bodyPr anchor="ctr" rtlCol="false" tIns="50800" lIns="50800" bIns="50800" rIns="50800"/>
            <a:lstStyle/>
            <a:p>
              <a:pPr algn="ctr">
                <a:lnSpc>
                  <a:spcPts val="1800"/>
                </a:lnSpc>
              </a:pPr>
            </a:p>
          </p:txBody>
        </p:sp>
      </p:grpSp>
      <p:grpSp>
        <p:nvGrpSpPr>
          <p:cNvPr name="Group 21" id="21"/>
          <p:cNvGrpSpPr/>
          <p:nvPr/>
        </p:nvGrpSpPr>
        <p:grpSpPr>
          <a:xfrm rot="0">
            <a:off x="9597064" y="2796525"/>
            <a:ext cx="2346975" cy="234697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23" id="23"/>
            <p:cNvSpPr txBox="true"/>
            <p:nvPr/>
          </p:nvSpPr>
          <p:spPr>
            <a:xfrm>
              <a:off x="76200" y="76200"/>
              <a:ext cx="660400" cy="660400"/>
            </a:xfrm>
            <a:prstGeom prst="rect">
              <a:avLst/>
            </a:prstGeom>
          </p:spPr>
          <p:txBody>
            <a:bodyPr anchor="ctr" rtlCol="false" tIns="34259" lIns="34259" bIns="34259" rIns="34259"/>
            <a:lstStyle/>
            <a:p>
              <a:pPr algn="ctr">
                <a:lnSpc>
                  <a:spcPts val="1799"/>
                </a:lnSpc>
              </a:pPr>
            </a:p>
          </p:txBody>
        </p:sp>
      </p:grpSp>
      <p:grpSp>
        <p:nvGrpSpPr>
          <p:cNvPr name="Group 24" id="24"/>
          <p:cNvGrpSpPr/>
          <p:nvPr/>
        </p:nvGrpSpPr>
        <p:grpSpPr>
          <a:xfrm rot="0">
            <a:off x="1859743" y="6592604"/>
            <a:ext cx="2374816" cy="237481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26" id="26"/>
            <p:cNvSpPr txBox="true"/>
            <p:nvPr/>
          </p:nvSpPr>
          <p:spPr>
            <a:xfrm>
              <a:off x="76200" y="66675"/>
              <a:ext cx="660400" cy="669925"/>
            </a:xfrm>
            <a:prstGeom prst="rect">
              <a:avLst/>
            </a:prstGeom>
          </p:spPr>
          <p:txBody>
            <a:bodyPr anchor="ctr" rtlCol="false" tIns="34665" lIns="34665" bIns="34665" rIns="34665"/>
            <a:lstStyle/>
            <a:p>
              <a:pPr algn="ctr">
                <a:lnSpc>
                  <a:spcPts val="1800"/>
                </a:lnSpc>
              </a:pPr>
            </a:p>
          </p:txBody>
        </p:sp>
      </p:grpSp>
      <p:sp>
        <p:nvSpPr>
          <p:cNvPr name="Freeform 27" id="27"/>
          <p:cNvSpPr/>
          <p:nvPr/>
        </p:nvSpPr>
        <p:spPr>
          <a:xfrm flipH="false" flipV="false" rot="0">
            <a:off x="2407211" y="7105123"/>
            <a:ext cx="1279879" cy="1335737"/>
          </a:xfrm>
          <a:custGeom>
            <a:avLst/>
            <a:gdLst/>
            <a:ahLst/>
            <a:cxnLst/>
            <a:rect r="r" b="b" t="t" l="l"/>
            <a:pathLst>
              <a:path h="1335737" w="1279879">
                <a:moveTo>
                  <a:pt x="0" y="0"/>
                </a:moveTo>
                <a:lnTo>
                  <a:pt x="1279879" y="0"/>
                </a:lnTo>
                <a:lnTo>
                  <a:pt x="1279879" y="1335737"/>
                </a:lnTo>
                <a:lnTo>
                  <a:pt x="0" y="1335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2303932" y="3194856"/>
            <a:ext cx="2867123" cy="469454"/>
          </a:xfrm>
          <a:prstGeom prst="rect">
            <a:avLst/>
          </a:prstGeom>
        </p:spPr>
        <p:txBody>
          <a:bodyPr anchor="t" rtlCol="false" tIns="0" lIns="0" bIns="0" rIns="0">
            <a:spAutoFit/>
          </a:bodyPr>
          <a:lstStyle/>
          <a:p>
            <a:pPr algn="l">
              <a:lnSpc>
                <a:spcPts val="3621"/>
              </a:lnSpc>
              <a:spcBef>
                <a:spcPct val="0"/>
              </a:spcBef>
            </a:pPr>
            <a:r>
              <a:rPr lang="en-US" sz="3017" spc="150">
                <a:solidFill>
                  <a:srgbClr val="EA5355"/>
                </a:solidFill>
                <a:ea typeface="TDTD신굴림 Bold"/>
              </a:rPr>
              <a:t>마케팅</a:t>
            </a:r>
          </a:p>
        </p:txBody>
      </p:sp>
      <p:sp>
        <p:nvSpPr>
          <p:cNvPr name="TextBox 29" id="29"/>
          <p:cNvSpPr txBox="true"/>
          <p:nvPr/>
        </p:nvSpPr>
        <p:spPr>
          <a:xfrm rot="0">
            <a:off x="12303932" y="3939617"/>
            <a:ext cx="4588953" cy="354358"/>
          </a:xfrm>
          <a:prstGeom prst="rect">
            <a:avLst/>
          </a:prstGeom>
        </p:spPr>
        <p:txBody>
          <a:bodyPr anchor="t" rtlCol="false" tIns="0" lIns="0" bIns="0" rIns="0">
            <a:spAutoFit/>
          </a:bodyPr>
          <a:lstStyle/>
          <a:p>
            <a:pPr algn="l">
              <a:lnSpc>
                <a:spcPts val="2802"/>
              </a:lnSpc>
              <a:spcBef>
                <a:spcPct val="0"/>
              </a:spcBef>
            </a:pPr>
            <a:r>
              <a:rPr lang="en-US" sz="2155">
                <a:solidFill>
                  <a:srgbClr val="000000"/>
                </a:solidFill>
                <a:latin typeface="TDTD신굴림"/>
                <a:ea typeface="TDTD신굴림"/>
              </a:rPr>
              <a:t>소비자의 제품 평가 분석-&gt; 니즈 파악</a:t>
            </a:r>
          </a:p>
        </p:txBody>
      </p:sp>
      <p:grpSp>
        <p:nvGrpSpPr>
          <p:cNvPr name="Group 30" id="30"/>
          <p:cNvGrpSpPr/>
          <p:nvPr/>
        </p:nvGrpSpPr>
        <p:grpSpPr>
          <a:xfrm rot="0">
            <a:off x="1859743" y="2966144"/>
            <a:ext cx="6171419" cy="2374816"/>
            <a:chOff x="0" y="0"/>
            <a:chExt cx="8228559" cy="3166421"/>
          </a:xfrm>
        </p:grpSpPr>
        <p:grpSp>
          <p:nvGrpSpPr>
            <p:cNvPr name="Group 31" id="31"/>
            <p:cNvGrpSpPr/>
            <p:nvPr/>
          </p:nvGrpSpPr>
          <p:grpSpPr>
            <a:xfrm rot="0">
              <a:off x="0" y="0"/>
              <a:ext cx="3166421" cy="316642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33" id="33"/>
              <p:cNvSpPr txBox="true"/>
              <p:nvPr/>
            </p:nvSpPr>
            <p:spPr>
              <a:xfrm>
                <a:off x="76200" y="66675"/>
                <a:ext cx="660400" cy="669925"/>
              </a:xfrm>
              <a:prstGeom prst="rect">
                <a:avLst/>
              </a:prstGeom>
            </p:spPr>
            <p:txBody>
              <a:bodyPr anchor="ctr" rtlCol="false" tIns="34665" lIns="34665" bIns="34665" rIns="34665"/>
              <a:lstStyle/>
              <a:p>
                <a:pPr algn="ctr">
                  <a:lnSpc>
                    <a:spcPts val="1800"/>
                  </a:lnSpc>
                </a:pPr>
              </a:p>
            </p:txBody>
          </p:sp>
        </p:grpSp>
        <p:sp>
          <p:nvSpPr>
            <p:cNvPr name="Freeform 34" id="34"/>
            <p:cNvSpPr/>
            <p:nvPr/>
          </p:nvSpPr>
          <p:spPr>
            <a:xfrm flipH="false" flipV="false" rot="0">
              <a:off x="660870" y="587550"/>
              <a:ext cx="1844682" cy="1871909"/>
            </a:xfrm>
            <a:custGeom>
              <a:avLst/>
              <a:gdLst/>
              <a:ahLst/>
              <a:cxnLst/>
              <a:rect r="r" b="b" t="t" l="l"/>
              <a:pathLst>
                <a:path h="1871909" w="1844682">
                  <a:moveTo>
                    <a:pt x="0" y="0"/>
                  </a:moveTo>
                  <a:lnTo>
                    <a:pt x="1844681" y="0"/>
                  </a:lnTo>
                  <a:lnTo>
                    <a:pt x="1844681" y="1871910"/>
                  </a:lnTo>
                  <a:lnTo>
                    <a:pt x="0" y="1871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5" id="35"/>
            <p:cNvSpPr txBox="true"/>
            <p:nvPr/>
          </p:nvSpPr>
          <p:spPr>
            <a:xfrm rot="0">
              <a:off x="3651971" y="300647"/>
              <a:ext cx="2961704" cy="630039"/>
            </a:xfrm>
            <a:prstGeom prst="rect">
              <a:avLst/>
            </a:prstGeom>
          </p:spPr>
          <p:txBody>
            <a:bodyPr anchor="t" rtlCol="false" tIns="0" lIns="0" bIns="0" rIns="0">
              <a:spAutoFit/>
            </a:bodyPr>
            <a:lstStyle/>
            <a:p>
              <a:pPr algn="l">
                <a:lnSpc>
                  <a:spcPts val="3664"/>
                </a:lnSpc>
                <a:spcBef>
                  <a:spcPct val="0"/>
                </a:spcBef>
              </a:pPr>
              <a:r>
                <a:rPr lang="en-US" sz="3053" spc="152">
                  <a:solidFill>
                    <a:srgbClr val="EA5355"/>
                  </a:solidFill>
                  <a:ea typeface="TDTD신굴림 Bold"/>
                </a:rPr>
                <a:t>추천 시스템</a:t>
              </a:r>
            </a:p>
          </p:txBody>
        </p:sp>
        <p:sp>
          <p:nvSpPr>
            <p:cNvPr name="TextBox 36" id="36"/>
            <p:cNvSpPr txBox="true"/>
            <p:nvPr/>
          </p:nvSpPr>
          <p:spPr>
            <a:xfrm rot="0">
              <a:off x="3651971" y="1315801"/>
              <a:ext cx="4576589" cy="468105"/>
            </a:xfrm>
            <a:prstGeom prst="rect">
              <a:avLst/>
            </a:prstGeom>
          </p:spPr>
          <p:txBody>
            <a:bodyPr anchor="t" rtlCol="false" tIns="0" lIns="0" bIns="0" rIns="0">
              <a:spAutoFit/>
            </a:bodyPr>
            <a:lstStyle/>
            <a:p>
              <a:pPr algn="l">
                <a:lnSpc>
                  <a:spcPts val="2835"/>
                </a:lnSpc>
                <a:spcBef>
                  <a:spcPct val="0"/>
                </a:spcBef>
              </a:pPr>
            </a:p>
          </p:txBody>
        </p:sp>
      </p:grpSp>
      <p:sp>
        <p:nvSpPr>
          <p:cNvPr name="Freeform 37" id="37"/>
          <p:cNvSpPr/>
          <p:nvPr/>
        </p:nvSpPr>
        <p:spPr>
          <a:xfrm flipH="false" flipV="false" rot="0">
            <a:off x="10082132" y="3341045"/>
            <a:ext cx="1440680" cy="1299231"/>
          </a:xfrm>
          <a:custGeom>
            <a:avLst/>
            <a:gdLst/>
            <a:ahLst/>
            <a:cxnLst/>
            <a:rect r="r" b="b" t="t" l="l"/>
            <a:pathLst>
              <a:path h="1299231" w="1440680">
                <a:moveTo>
                  <a:pt x="0" y="0"/>
                </a:moveTo>
                <a:lnTo>
                  <a:pt x="1440680" y="0"/>
                </a:lnTo>
                <a:lnTo>
                  <a:pt x="1440680" y="1299231"/>
                </a:lnTo>
                <a:lnTo>
                  <a:pt x="0" y="12992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4600218" y="6873122"/>
            <a:ext cx="3605896" cy="474910"/>
          </a:xfrm>
          <a:prstGeom prst="rect">
            <a:avLst/>
          </a:prstGeom>
        </p:spPr>
        <p:txBody>
          <a:bodyPr anchor="t" rtlCol="false" tIns="0" lIns="0" bIns="0" rIns="0">
            <a:spAutoFit/>
          </a:bodyPr>
          <a:lstStyle/>
          <a:p>
            <a:pPr algn="l">
              <a:lnSpc>
                <a:spcPts val="3664"/>
              </a:lnSpc>
              <a:spcBef>
                <a:spcPct val="0"/>
              </a:spcBef>
            </a:pPr>
            <a:r>
              <a:rPr lang="en-US" sz="3053" spc="152">
                <a:solidFill>
                  <a:srgbClr val="EA5355"/>
                </a:solidFill>
                <a:latin typeface="TDTD신굴림 Bold"/>
                <a:ea typeface="TDTD신굴림 Bold"/>
              </a:rPr>
              <a:t>IoT 서비스</a:t>
            </a:r>
          </a:p>
        </p:txBody>
      </p:sp>
      <p:sp>
        <p:nvSpPr>
          <p:cNvPr name="TextBox 39" id="39"/>
          <p:cNvSpPr txBox="true"/>
          <p:nvPr/>
        </p:nvSpPr>
        <p:spPr>
          <a:xfrm rot="0">
            <a:off x="4600218" y="7627575"/>
            <a:ext cx="3605896" cy="358223"/>
          </a:xfrm>
          <a:prstGeom prst="rect">
            <a:avLst/>
          </a:prstGeom>
        </p:spPr>
        <p:txBody>
          <a:bodyPr anchor="t" rtlCol="false" tIns="0" lIns="0" bIns="0" rIns="0">
            <a:spAutoFit/>
          </a:bodyPr>
          <a:lstStyle/>
          <a:p>
            <a:pPr algn="l">
              <a:lnSpc>
                <a:spcPts val="2835"/>
              </a:lnSpc>
              <a:spcBef>
                <a:spcPct val="0"/>
              </a:spcBef>
            </a:pPr>
            <a:r>
              <a:rPr lang="en-US" sz="2181">
                <a:solidFill>
                  <a:srgbClr val="000000"/>
                </a:solidFill>
                <a:latin typeface="TDTD신굴림"/>
                <a:ea typeface="TDTD신굴림"/>
              </a:rPr>
              <a:t> 예) 시각장애인을 위한 제품</a:t>
            </a:r>
          </a:p>
        </p:txBody>
      </p:sp>
      <p:grpSp>
        <p:nvGrpSpPr>
          <p:cNvPr name="Group 40" id="40"/>
          <p:cNvGrpSpPr/>
          <p:nvPr/>
        </p:nvGrpSpPr>
        <p:grpSpPr>
          <a:xfrm rot="0">
            <a:off x="9580912" y="6587426"/>
            <a:ext cx="2374816" cy="237481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42" id="42"/>
            <p:cNvSpPr txBox="true"/>
            <p:nvPr/>
          </p:nvSpPr>
          <p:spPr>
            <a:xfrm>
              <a:off x="76200" y="66675"/>
              <a:ext cx="660400" cy="669925"/>
            </a:xfrm>
            <a:prstGeom prst="rect">
              <a:avLst/>
            </a:prstGeom>
          </p:spPr>
          <p:txBody>
            <a:bodyPr anchor="ctr" rtlCol="false" tIns="34665" lIns="34665" bIns="34665" rIns="34665"/>
            <a:lstStyle/>
            <a:p>
              <a:pPr algn="ctr">
                <a:lnSpc>
                  <a:spcPts val="1800"/>
                </a:lnSpc>
              </a:pPr>
            </a:p>
          </p:txBody>
        </p:sp>
      </p:grpSp>
      <p:sp>
        <p:nvSpPr>
          <p:cNvPr name="Freeform 43" id="43"/>
          <p:cNvSpPr/>
          <p:nvPr/>
        </p:nvSpPr>
        <p:spPr>
          <a:xfrm flipH="false" flipV="false" rot="0">
            <a:off x="10136994" y="7028088"/>
            <a:ext cx="1330957" cy="1496986"/>
          </a:xfrm>
          <a:custGeom>
            <a:avLst/>
            <a:gdLst/>
            <a:ahLst/>
            <a:cxnLst/>
            <a:rect r="r" b="b" t="t" l="l"/>
            <a:pathLst>
              <a:path h="1496986" w="1330957">
                <a:moveTo>
                  <a:pt x="0" y="0"/>
                </a:moveTo>
                <a:lnTo>
                  <a:pt x="1330957" y="0"/>
                </a:lnTo>
                <a:lnTo>
                  <a:pt x="1330957" y="1496987"/>
                </a:lnTo>
                <a:lnTo>
                  <a:pt x="0" y="1496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4" id="44"/>
          <p:cNvSpPr txBox="true"/>
          <p:nvPr/>
        </p:nvSpPr>
        <p:spPr>
          <a:xfrm rot="0">
            <a:off x="12321388" y="6990595"/>
            <a:ext cx="2849668" cy="474910"/>
          </a:xfrm>
          <a:prstGeom prst="rect">
            <a:avLst/>
          </a:prstGeom>
        </p:spPr>
        <p:txBody>
          <a:bodyPr anchor="t" rtlCol="false" tIns="0" lIns="0" bIns="0" rIns="0">
            <a:spAutoFit/>
          </a:bodyPr>
          <a:lstStyle/>
          <a:p>
            <a:pPr algn="l">
              <a:lnSpc>
                <a:spcPts val="3664"/>
              </a:lnSpc>
              <a:spcBef>
                <a:spcPct val="0"/>
              </a:spcBef>
            </a:pPr>
            <a:r>
              <a:rPr lang="en-US" sz="3053" spc="152">
                <a:solidFill>
                  <a:srgbClr val="EA5355"/>
                </a:solidFill>
                <a:ea typeface="TDTD신굴림 Bold"/>
              </a:rPr>
              <a:t>인적 자원 절약</a:t>
            </a:r>
          </a:p>
        </p:txBody>
      </p:sp>
      <p:sp>
        <p:nvSpPr>
          <p:cNvPr name="TextBox 45" id="45"/>
          <p:cNvSpPr txBox="true"/>
          <p:nvPr/>
        </p:nvSpPr>
        <p:spPr>
          <a:xfrm rot="0">
            <a:off x="12321388" y="7744417"/>
            <a:ext cx="4050529" cy="358223"/>
          </a:xfrm>
          <a:prstGeom prst="rect">
            <a:avLst/>
          </a:prstGeom>
        </p:spPr>
        <p:txBody>
          <a:bodyPr anchor="t" rtlCol="false" tIns="0" lIns="0" bIns="0" rIns="0">
            <a:spAutoFit/>
          </a:bodyPr>
          <a:lstStyle/>
          <a:p>
            <a:pPr algn="l">
              <a:lnSpc>
                <a:spcPts val="2835"/>
              </a:lnSpc>
              <a:spcBef>
                <a:spcPct val="0"/>
              </a:spcBef>
            </a:pPr>
            <a:r>
              <a:rPr lang="en-US" sz="2181">
                <a:solidFill>
                  <a:srgbClr val="000000"/>
                </a:solidFill>
                <a:latin typeface="TDTD신굴림"/>
                <a:ea typeface="TDTD신굴림"/>
              </a:rPr>
              <a:t>AI 면접 등 인적 자원 활용 최소화</a:t>
            </a:r>
          </a:p>
        </p:txBody>
      </p:sp>
      <p:sp>
        <p:nvSpPr>
          <p:cNvPr name="TextBox 46" id="46"/>
          <p:cNvSpPr txBox="true"/>
          <p:nvPr/>
        </p:nvSpPr>
        <p:spPr>
          <a:xfrm rot="0">
            <a:off x="4529427" y="3962085"/>
            <a:ext cx="3948055" cy="354358"/>
          </a:xfrm>
          <a:prstGeom prst="rect">
            <a:avLst/>
          </a:prstGeom>
        </p:spPr>
        <p:txBody>
          <a:bodyPr anchor="t" rtlCol="false" tIns="0" lIns="0" bIns="0" rIns="0">
            <a:spAutoFit/>
          </a:bodyPr>
          <a:lstStyle/>
          <a:p>
            <a:pPr algn="l">
              <a:lnSpc>
                <a:spcPts val="2802"/>
              </a:lnSpc>
              <a:spcBef>
                <a:spcPct val="0"/>
              </a:spcBef>
            </a:pPr>
            <a:r>
              <a:rPr lang="en-US" sz="2155">
                <a:solidFill>
                  <a:srgbClr val="000000"/>
                </a:solidFill>
                <a:latin typeface="TDTD신굴림"/>
                <a:ea typeface="TDTD신굴림"/>
              </a:rPr>
              <a:t>감정에 따른 음악, 영상, 의류, 향수</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1028700" y="1048187"/>
            <a:ext cx="164054" cy="646827"/>
            <a:chOff x="0" y="0"/>
            <a:chExt cx="43208" cy="170358"/>
          </a:xfrm>
        </p:grpSpPr>
        <p:sp>
          <p:nvSpPr>
            <p:cNvPr name="Freeform 6" id="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7" id="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3302198"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9" id="9"/>
          <p:cNvSpPr/>
          <p:nvPr/>
        </p:nvSpPr>
        <p:spPr>
          <a:xfrm flipV="true">
            <a:off x="4769574" y="1362075"/>
            <a:ext cx="12489726"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1110727" y="1028700"/>
            <a:ext cx="164054" cy="646827"/>
            <a:chOff x="0" y="0"/>
            <a:chExt cx="43208" cy="170358"/>
          </a:xfrm>
        </p:grpSpPr>
        <p:sp>
          <p:nvSpPr>
            <p:cNvPr name="Freeform 11" id="1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2" id="1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3" id="13"/>
          <p:cNvSpPr/>
          <p:nvPr/>
        </p:nvSpPr>
        <p:spPr>
          <a:xfrm flipH="false" flipV="false" rot="0">
            <a:off x="7202937" y="2098390"/>
            <a:ext cx="9689948" cy="6654424"/>
          </a:xfrm>
          <a:custGeom>
            <a:avLst/>
            <a:gdLst/>
            <a:ahLst/>
            <a:cxnLst/>
            <a:rect r="r" b="b" t="t" l="l"/>
            <a:pathLst>
              <a:path h="6654424" w="9689948">
                <a:moveTo>
                  <a:pt x="0" y="0"/>
                </a:moveTo>
                <a:lnTo>
                  <a:pt x="9689948" y="0"/>
                </a:lnTo>
                <a:lnTo>
                  <a:pt x="9689948" y="6654424"/>
                </a:lnTo>
                <a:lnTo>
                  <a:pt x="0" y="6654424"/>
                </a:lnTo>
                <a:lnTo>
                  <a:pt x="0" y="0"/>
                </a:lnTo>
                <a:close/>
              </a:path>
            </a:pathLst>
          </a:custGeom>
          <a:blipFill>
            <a:blip r:embed="rId3"/>
            <a:stretch>
              <a:fillRect l="0" t="0" r="0" b="0"/>
            </a:stretch>
          </a:blipFill>
        </p:spPr>
      </p:sp>
      <p:sp>
        <p:nvSpPr>
          <p:cNvPr name="Freeform 14" id="14"/>
          <p:cNvSpPr/>
          <p:nvPr/>
        </p:nvSpPr>
        <p:spPr>
          <a:xfrm flipH="false" flipV="false" rot="0">
            <a:off x="1028700" y="2947941"/>
            <a:ext cx="5403885" cy="4955321"/>
          </a:xfrm>
          <a:custGeom>
            <a:avLst/>
            <a:gdLst/>
            <a:ahLst/>
            <a:cxnLst/>
            <a:rect r="r" b="b" t="t" l="l"/>
            <a:pathLst>
              <a:path h="4955321" w="5403885">
                <a:moveTo>
                  <a:pt x="0" y="0"/>
                </a:moveTo>
                <a:lnTo>
                  <a:pt x="5403885" y="0"/>
                </a:lnTo>
                <a:lnTo>
                  <a:pt x="5403885" y="4955321"/>
                </a:lnTo>
                <a:lnTo>
                  <a:pt x="0" y="4955321"/>
                </a:lnTo>
                <a:lnTo>
                  <a:pt x="0" y="0"/>
                </a:lnTo>
                <a:close/>
              </a:path>
            </a:pathLst>
          </a:custGeom>
          <a:blipFill>
            <a:blip r:embed="rId4"/>
            <a:stretch>
              <a:fillRect l="0" t="0" r="0" b="0"/>
            </a:stretch>
          </a:blipFill>
        </p:spPr>
      </p:sp>
      <p:sp>
        <p:nvSpPr>
          <p:cNvPr name="TextBox 15" id="15"/>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서비스 예시</a:t>
            </a:r>
          </a:p>
        </p:txBody>
      </p:sp>
      <p:sp>
        <p:nvSpPr>
          <p:cNvPr name="TextBox 16" id="16"/>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19</a:t>
            </a:r>
          </a:p>
        </p:txBody>
      </p:sp>
      <p:sp>
        <p:nvSpPr>
          <p:cNvPr name="TextBox 17" id="17"/>
          <p:cNvSpPr txBox="true"/>
          <p:nvPr/>
        </p:nvSpPr>
        <p:spPr>
          <a:xfrm rot="0">
            <a:off x="13108671" y="3562228"/>
            <a:ext cx="1384102" cy="400050"/>
          </a:xfrm>
          <a:prstGeom prst="rect">
            <a:avLst/>
          </a:prstGeom>
        </p:spPr>
        <p:txBody>
          <a:bodyPr anchor="t" rtlCol="false" tIns="0" lIns="0" bIns="0" rIns="0">
            <a:spAutoFit/>
          </a:bodyPr>
          <a:lstStyle/>
          <a:p>
            <a:pPr algn="ctr">
              <a:lnSpc>
                <a:spcPts val="3119"/>
              </a:lnSpc>
              <a:spcBef>
                <a:spcPct val="0"/>
              </a:spcBef>
            </a:pPr>
            <a:r>
              <a:rPr lang="en-US" sz="2599" spc="129">
                <a:solidFill>
                  <a:srgbClr val="FFFFFF"/>
                </a:solidFill>
                <a:ea typeface="TDTD신굴림"/>
              </a:rPr>
              <a:t>감정 평가</a:t>
            </a:r>
          </a:p>
        </p:txBody>
      </p:sp>
      <p:sp>
        <p:nvSpPr>
          <p:cNvPr name="TextBox 18" id="18"/>
          <p:cNvSpPr txBox="true"/>
          <p:nvPr/>
        </p:nvSpPr>
        <p:spPr>
          <a:xfrm rot="0">
            <a:off x="6931935" y="9029700"/>
            <a:ext cx="10555128" cy="447675"/>
          </a:xfrm>
          <a:prstGeom prst="rect">
            <a:avLst/>
          </a:prstGeom>
        </p:spPr>
        <p:txBody>
          <a:bodyPr anchor="t" rtlCol="false" tIns="0" lIns="0" bIns="0" rIns="0">
            <a:spAutoFit/>
          </a:bodyPr>
          <a:lstStyle/>
          <a:p>
            <a:pPr algn="ctr">
              <a:lnSpc>
                <a:spcPts val="1760"/>
              </a:lnSpc>
            </a:pPr>
            <a:r>
              <a:rPr lang="en-US" sz="1467" spc="73">
                <a:solidFill>
                  <a:srgbClr val="000000"/>
                </a:solidFill>
                <a:latin typeface="TDTD신굴림"/>
                <a:ea typeface="TDTD신굴림"/>
              </a:rPr>
              <a:t>이미지 출처 : </a:t>
            </a:r>
          </a:p>
          <a:p>
            <a:pPr algn="ctr">
              <a:lnSpc>
                <a:spcPts val="1760"/>
              </a:lnSpc>
              <a:spcBef>
                <a:spcPct val="0"/>
              </a:spcBef>
            </a:pPr>
            <a:r>
              <a:rPr lang="en-US" sz="1467" spc="73">
                <a:solidFill>
                  <a:srgbClr val="000000"/>
                </a:solidFill>
                <a:latin typeface="TDTD신굴림"/>
              </a:rPr>
              <a:t>https://m.hanbit.co.kr/channel/category/category_view.html?cms_code=CMS3980668277&amp;cate_cd=</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81948" y="531348"/>
            <a:ext cx="17127972" cy="9183728"/>
            <a:chOff x="0" y="0"/>
            <a:chExt cx="4560670" cy="2445354"/>
          </a:xfrm>
        </p:grpSpPr>
        <p:sp>
          <p:nvSpPr>
            <p:cNvPr name="Freeform 3" id="3"/>
            <p:cNvSpPr/>
            <p:nvPr/>
          </p:nvSpPr>
          <p:spPr>
            <a:xfrm flipH="false" flipV="false" rot="0">
              <a:off x="0" y="0"/>
              <a:ext cx="4560670" cy="2445354"/>
            </a:xfrm>
            <a:custGeom>
              <a:avLst/>
              <a:gdLst/>
              <a:ahLst/>
              <a:cxnLst/>
              <a:rect r="r" b="b" t="t" l="l"/>
              <a:pathLst>
                <a:path h="2445354" w="4560670">
                  <a:moveTo>
                    <a:pt x="0" y="0"/>
                  </a:moveTo>
                  <a:lnTo>
                    <a:pt x="4560670" y="0"/>
                  </a:lnTo>
                  <a:lnTo>
                    <a:pt x="4560670" y="2445354"/>
                  </a:lnTo>
                  <a:lnTo>
                    <a:pt x="0" y="2445354"/>
                  </a:lnTo>
                  <a:close/>
                </a:path>
              </a:pathLst>
            </a:custGeom>
            <a:solidFill>
              <a:srgbClr val="FFFFFF"/>
            </a:solidFill>
          </p:spPr>
        </p:sp>
        <p:sp>
          <p:nvSpPr>
            <p:cNvPr name="TextBox 4" id="4"/>
            <p:cNvSpPr txBox="true"/>
            <p:nvPr/>
          </p:nvSpPr>
          <p:spPr>
            <a:xfrm>
              <a:off x="0" y="-19050"/>
              <a:ext cx="4560670" cy="2464404"/>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780551" y="4364119"/>
            <a:ext cx="281788" cy="28178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7" id="7"/>
            <p:cNvSpPr txBox="true"/>
            <p:nvPr/>
          </p:nvSpPr>
          <p:spPr>
            <a:xfrm>
              <a:off x="0" y="-9525"/>
              <a:ext cx="812800" cy="822325"/>
            </a:xfrm>
            <a:prstGeom prst="rect">
              <a:avLst/>
            </a:prstGeom>
          </p:spPr>
          <p:txBody>
            <a:bodyPr anchor="ctr" rtlCol="false" tIns="50800" lIns="50800" bIns="50800" rIns="50800"/>
            <a:lstStyle/>
            <a:p>
              <a:pPr algn="ctr">
                <a:lnSpc>
                  <a:spcPts val="1800"/>
                </a:lnSpc>
              </a:pPr>
            </a:p>
          </p:txBody>
        </p:sp>
      </p:grpSp>
      <p:grpSp>
        <p:nvGrpSpPr>
          <p:cNvPr name="Group 8" id="8"/>
          <p:cNvGrpSpPr/>
          <p:nvPr/>
        </p:nvGrpSpPr>
        <p:grpSpPr>
          <a:xfrm rot="0">
            <a:off x="2780551" y="5309584"/>
            <a:ext cx="281788" cy="2817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10" id="10"/>
            <p:cNvSpPr txBox="true"/>
            <p:nvPr/>
          </p:nvSpPr>
          <p:spPr>
            <a:xfrm>
              <a:off x="0" y="-9525"/>
              <a:ext cx="812800" cy="822325"/>
            </a:xfrm>
            <a:prstGeom prst="rect">
              <a:avLst/>
            </a:prstGeom>
          </p:spPr>
          <p:txBody>
            <a:bodyPr anchor="ctr" rtlCol="false" tIns="50800" lIns="50800" bIns="50800" rIns="50800"/>
            <a:lstStyle/>
            <a:p>
              <a:pPr algn="ctr">
                <a:lnSpc>
                  <a:spcPts val="1800"/>
                </a:lnSpc>
              </a:pPr>
            </a:p>
          </p:txBody>
        </p:sp>
      </p:grpSp>
      <p:grpSp>
        <p:nvGrpSpPr>
          <p:cNvPr name="Group 11" id="11"/>
          <p:cNvGrpSpPr/>
          <p:nvPr/>
        </p:nvGrpSpPr>
        <p:grpSpPr>
          <a:xfrm rot="0">
            <a:off x="2780551" y="6255050"/>
            <a:ext cx="281788" cy="2817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13" id="13"/>
            <p:cNvSpPr txBox="true"/>
            <p:nvPr/>
          </p:nvSpPr>
          <p:spPr>
            <a:xfrm>
              <a:off x="0" y="-9525"/>
              <a:ext cx="812800" cy="822325"/>
            </a:xfrm>
            <a:prstGeom prst="rect">
              <a:avLst/>
            </a:prstGeom>
          </p:spPr>
          <p:txBody>
            <a:bodyPr anchor="ctr" rtlCol="false" tIns="50800" lIns="50800" bIns="50800" rIns="50800"/>
            <a:lstStyle/>
            <a:p>
              <a:pPr algn="ctr">
                <a:lnSpc>
                  <a:spcPts val="1800"/>
                </a:lnSpc>
              </a:pPr>
            </a:p>
          </p:txBody>
        </p:sp>
      </p:grpSp>
      <p:grpSp>
        <p:nvGrpSpPr>
          <p:cNvPr name="Group 14" id="14"/>
          <p:cNvGrpSpPr/>
          <p:nvPr/>
        </p:nvGrpSpPr>
        <p:grpSpPr>
          <a:xfrm rot="0">
            <a:off x="2780551" y="7200516"/>
            <a:ext cx="281788" cy="2817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16" id="16"/>
            <p:cNvSpPr txBox="true"/>
            <p:nvPr/>
          </p:nvSpPr>
          <p:spPr>
            <a:xfrm>
              <a:off x="0" y="-9525"/>
              <a:ext cx="812800" cy="822325"/>
            </a:xfrm>
            <a:prstGeom prst="rect">
              <a:avLst/>
            </a:prstGeom>
          </p:spPr>
          <p:txBody>
            <a:bodyPr anchor="ctr" rtlCol="false" tIns="50800" lIns="50800" bIns="50800" rIns="50800"/>
            <a:lstStyle/>
            <a:p>
              <a:pPr algn="ctr">
                <a:lnSpc>
                  <a:spcPts val="1800"/>
                </a:lnSpc>
              </a:pPr>
            </a:p>
          </p:txBody>
        </p:sp>
      </p:grpSp>
      <p:sp>
        <p:nvSpPr>
          <p:cNvPr name="Freeform 17" id="17"/>
          <p:cNvSpPr/>
          <p:nvPr/>
        </p:nvSpPr>
        <p:spPr>
          <a:xfrm flipH="false" flipV="false" rot="0">
            <a:off x="13812862" y="6536838"/>
            <a:ext cx="2690299" cy="2362572"/>
          </a:xfrm>
          <a:custGeom>
            <a:avLst/>
            <a:gdLst/>
            <a:ahLst/>
            <a:cxnLst/>
            <a:rect r="r" b="b" t="t" l="l"/>
            <a:pathLst>
              <a:path h="2362572" w="2690299">
                <a:moveTo>
                  <a:pt x="0" y="0"/>
                </a:moveTo>
                <a:lnTo>
                  <a:pt x="2690299" y="0"/>
                </a:lnTo>
                <a:lnTo>
                  <a:pt x="2690299" y="2362572"/>
                </a:lnTo>
                <a:lnTo>
                  <a:pt x="0" y="23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3533499" y="1345818"/>
            <a:ext cx="2969662" cy="2354132"/>
          </a:xfrm>
          <a:custGeom>
            <a:avLst/>
            <a:gdLst/>
            <a:ahLst/>
            <a:cxnLst/>
            <a:rect r="r" b="b" t="t" l="l"/>
            <a:pathLst>
              <a:path h="2354132" w="2969662">
                <a:moveTo>
                  <a:pt x="0" y="0"/>
                </a:moveTo>
                <a:lnTo>
                  <a:pt x="2969662" y="0"/>
                </a:lnTo>
                <a:lnTo>
                  <a:pt x="2969662" y="2354132"/>
                </a:lnTo>
                <a:lnTo>
                  <a:pt x="0" y="2354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0531217" y="3860043"/>
            <a:ext cx="3091659" cy="1731329"/>
          </a:xfrm>
          <a:custGeom>
            <a:avLst/>
            <a:gdLst/>
            <a:ahLst/>
            <a:cxnLst/>
            <a:rect r="r" b="b" t="t" l="l"/>
            <a:pathLst>
              <a:path h="1731329" w="3091659">
                <a:moveTo>
                  <a:pt x="0" y="0"/>
                </a:moveTo>
                <a:lnTo>
                  <a:pt x="3091659" y="0"/>
                </a:lnTo>
                <a:lnTo>
                  <a:pt x="3091659" y="1731329"/>
                </a:lnTo>
                <a:lnTo>
                  <a:pt x="0" y="1731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472409" y="2738958"/>
            <a:ext cx="3899701" cy="960991"/>
          </a:xfrm>
          <a:prstGeom prst="rect">
            <a:avLst/>
          </a:prstGeom>
        </p:spPr>
        <p:txBody>
          <a:bodyPr anchor="t" rtlCol="false" tIns="0" lIns="0" bIns="0" rIns="0">
            <a:spAutoFit/>
          </a:bodyPr>
          <a:lstStyle/>
          <a:p>
            <a:pPr algn="ctr">
              <a:lnSpc>
                <a:spcPts val="7610"/>
              </a:lnSpc>
              <a:spcBef>
                <a:spcPct val="0"/>
              </a:spcBef>
            </a:pPr>
            <a:r>
              <a:rPr lang="en-US" sz="5854">
                <a:solidFill>
                  <a:srgbClr val="EA5355"/>
                </a:solidFill>
                <a:latin typeface="TDTD신굴림 Bold"/>
              </a:rPr>
              <a:t>Contents</a:t>
            </a:r>
          </a:p>
        </p:txBody>
      </p:sp>
      <p:sp>
        <p:nvSpPr>
          <p:cNvPr name="TextBox 21" id="21"/>
          <p:cNvSpPr txBox="true"/>
          <p:nvPr/>
        </p:nvSpPr>
        <p:spPr>
          <a:xfrm rot="0">
            <a:off x="3603943" y="4176200"/>
            <a:ext cx="3361199" cy="610001"/>
          </a:xfrm>
          <a:prstGeom prst="rect">
            <a:avLst/>
          </a:prstGeom>
        </p:spPr>
        <p:txBody>
          <a:bodyPr anchor="t" rtlCol="false" tIns="0" lIns="0" bIns="0" rIns="0">
            <a:spAutoFit/>
          </a:bodyPr>
          <a:lstStyle/>
          <a:p>
            <a:pPr algn="l">
              <a:lnSpc>
                <a:spcPts val="4833"/>
              </a:lnSpc>
              <a:spcBef>
                <a:spcPct val="0"/>
              </a:spcBef>
            </a:pPr>
            <a:r>
              <a:rPr lang="en-US" sz="3718">
                <a:solidFill>
                  <a:srgbClr val="000000"/>
                </a:solidFill>
                <a:ea typeface="TDTD신굴림"/>
              </a:rPr>
              <a:t>프로젝트 개요</a:t>
            </a:r>
          </a:p>
        </p:txBody>
      </p:sp>
      <p:sp>
        <p:nvSpPr>
          <p:cNvPr name="TextBox 22" id="22"/>
          <p:cNvSpPr txBox="true"/>
          <p:nvPr/>
        </p:nvSpPr>
        <p:spPr>
          <a:xfrm rot="0">
            <a:off x="3603943" y="5121665"/>
            <a:ext cx="5536334" cy="610001"/>
          </a:xfrm>
          <a:prstGeom prst="rect">
            <a:avLst/>
          </a:prstGeom>
        </p:spPr>
        <p:txBody>
          <a:bodyPr anchor="t" rtlCol="false" tIns="0" lIns="0" bIns="0" rIns="0">
            <a:spAutoFit/>
          </a:bodyPr>
          <a:lstStyle/>
          <a:p>
            <a:pPr algn="l">
              <a:lnSpc>
                <a:spcPts val="4833"/>
              </a:lnSpc>
              <a:spcBef>
                <a:spcPct val="0"/>
              </a:spcBef>
            </a:pPr>
            <a:r>
              <a:rPr lang="en-US" sz="3718">
                <a:solidFill>
                  <a:srgbClr val="000000"/>
                </a:solidFill>
                <a:ea typeface="TDTD신굴림"/>
              </a:rPr>
              <a:t>프로젝트 구성과 역할</a:t>
            </a:r>
          </a:p>
        </p:txBody>
      </p:sp>
      <p:sp>
        <p:nvSpPr>
          <p:cNvPr name="TextBox 23" id="23"/>
          <p:cNvSpPr txBox="true"/>
          <p:nvPr/>
        </p:nvSpPr>
        <p:spPr>
          <a:xfrm rot="0">
            <a:off x="3603943" y="6067131"/>
            <a:ext cx="6434065" cy="610001"/>
          </a:xfrm>
          <a:prstGeom prst="rect">
            <a:avLst/>
          </a:prstGeom>
        </p:spPr>
        <p:txBody>
          <a:bodyPr anchor="t" rtlCol="false" tIns="0" lIns="0" bIns="0" rIns="0">
            <a:spAutoFit/>
          </a:bodyPr>
          <a:lstStyle/>
          <a:p>
            <a:pPr algn="l">
              <a:lnSpc>
                <a:spcPts val="4833"/>
              </a:lnSpc>
              <a:spcBef>
                <a:spcPct val="0"/>
              </a:spcBef>
            </a:pPr>
            <a:r>
              <a:rPr lang="en-US" sz="3718">
                <a:solidFill>
                  <a:srgbClr val="000000"/>
                </a:solidFill>
                <a:ea typeface="TDTD신굴림"/>
              </a:rPr>
              <a:t>프로젝트 수행 구성과 방법</a:t>
            </a:r>
          </a:p>
        </p:txBody>
      </p:sp>
      <p:sp>
        <p:nvSpPr>
          <p:cNvPr name="TextBox 24" id="24"/>
          <p:cNvSpPr txBox="true"/>
          <p:nvPr/>
        </p:nvSpPr>
        <p:spPr>
          <a:xfrm rot="0">
            <a:off x="3603943" y="7012597"/>
            <a:ext cx="4018263" cy="610001"/>
          </a:xfrm>
          <a:prstGeom prst="rect">
            <a:avLst/>
          </a:prstGeom>
        </p:spPr>
        <p:txBody>
          <a:bodyPr anchor="t" rtlCol="false" tIns="0" lIns="0" bIns="0" rIns="0">
            <a:spAutoFit/>
          </a:bodyPr>
          <a:lstStyle/>
          <a:p>
            <a:pPr algn="l">
              <a:lnSpc>
                <a:spcPts val="4833"/>
              </a:lnSpc>
              <a:spcBef>
                <a:spcPct val="0"/>
              </a:spcBef>
            </a:pPr>
            <a:r>
              <a:rPr lang="en-US" sz="3718">
                <a:solidFill>
                  <a:srgbClr val="000000"/>
                </a:solidFill>
                <a:ea typeface="TDTD신굴림"/>
              </a:rPr>
              <a:t>프로젝트 결과</a:t>
            </a:r>
          </a:p>
        </p:txBody>
      </p:sp>
      <p:sp>
        <p:nvSpPr>
          <p:cNvPr name="TextBox 25" id="25"/>
          <p:cNvSpPr txBox="true"/>
          <p:nvPr/>
        </p:nvSpPr>
        <p:spPr>
          <a:xfrm rot="0">
            <a:off x="15497771" y="9905793"/>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2</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a:hlinkClick r:id="rId3" tooltip="https://sjkoding.tistory.com/19"/>
            </p:cNvPr>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1028700" y="1048187"/>
            <a:ext cx="164054" cy="646827"/>
            <a:chOff x="0" y="0"/>
            <a:chExt cx="43208" cy="170358"/>
          </a:xfrm>
        </p:grpSpPr>
        <p:sp>
          <p:nvSpPr>
            <p:cNvPr name="Freeform 6" id="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7" id="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3302198"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9" id="9"/>
          <p:cNvSpPr/>
          <p:nvPr/>
        </p:nvSpPr>
        <p:spPr>
          <a:xfrm flipV="true">
            <a:off x="4769574" y="1362075"/>
            <a:ext cx="12489726"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1110727" y="1028700"/>
            <a:ext cx="164054" cy="646827"/>
            <a:chOff x="0" y="0"/>
            <a:chExt cx="43208" cy="170358"/>
          </a:xfrm>
        </p:grpSpPr>
        <p:sp>
          <p:nvSpPr>
            <p:cNvPr name="Freeform 11" id="1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2" id="1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13" id="13"/>
          <p:cNvGrpSpPr/>
          <p:nvPr/>
        </p:nvGrpSpPr>
        <p:grpSpPr>
          <a:xfrm rot="0">
            <a:off x="1292354" y="2469237"/>
            <a:ext cx="3225399" cy="615645"/>
            <a:chOff x="0" y="0"/>
            <a:chExt cx="1493408" cy="285053"/>
          </a:xfrm>
        </p:grpSpPr>
        <p:sp>
          <p:nvSpPr>
            <p:cNvPr name="Freeform 14" id="14"/>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15" id="15"/>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latin typeface="TDTD신굴림"/>
                </a:rPr>
                <a:t>GitHub</a:t>
              </a:r>
            </a:p>
          </p:txBody>
        </p:sp>
      </p:grpSp>
      <p:sp>
        <p:nvSpPr>
          <p:cNvPr name="Freeform 16" id="16"/>
          <p:cNvSpPr/>
          <p:nvPr/>
        </p:nvSpPr>
        <p:spPr>
          <a:xfrm flipH="false" flipV="false" rot="0">
            <a:off x="1292354" y="3084882"/>
            <a:ext cx="3225399" cy="1612699"/>
          </a:xfrm>
          <a:custGeom>
            <a:avLst/>
            <a:gdLst/>
            <a:ahLst/>
            <a:cxnLst/>
            <a:rect r="r" b="b" t="t" l="l"/>
            <a:pathLst>
              <a:path h="1612699" w="3225399">
                <a:moveTo>
                  <a:pt x="0" y="0"/>
                </a:moveTo>
                <a:lnTo>
                  <a:pt x="3225399" y="0"/>
                </a:lnTo>
                <a:lnTo>
                  <a:pt x="3225399" y="1612699"/>
                </a:lnTo>
                <a:lnTo>
                  <a:pt x="0" y="1612699"/>
                </a:lnTo>
                <a:lnTo>
                  <a:pt x="0" y="0"/>
                </a:lnTo>
                <a:close/>
              </a:path>
            </a:pathLst>
          </a:custGeom>
          <a:blipFill>
            <a:blip r:embed="rId4"/>
            <a:stretch>
              <a:fillRect l="0" t="0" r="0" b="0"/>
            </a:stretch>
          </a:blipFill>
        </p:spPr>
      </p:sp>
      <p:sp>
        <p:nvSpPr>
          <p:cNvPr name="Freeform 17" id="17"/>
          <p:cNvSpPr/>
          <p:nvPr/>
        </p:nvSpPr>
        <p:spPr>
          <a:xfrm flipH="false" flipV="false" rot="0">
            <a:off x="5334483" y="3047570"/>
            <a:ext cx="3225399" cy="1421847"/>
          </a:xfrm>
          <a:custGeom>
            <a:avLst/>
            <a:gdLst/>
            <a:ahLst/>
            <a:cxnLst/>
            <a:rect r="r" b="b" t="t" l="l"/>
            <a:pathLst>
              <a:path h="1421847" w="3225399">
                <a:moveTo>
                  <a:pt x="0" y="0"/>
                </a:moveTo>
                <a:lnTo>
                  <a:pt x="3225399" y="0"/>
                </a:lnTo>
                <a:lnTo>
                  <a:pt x="3225399" y="1421847"/>
                </a:lnTo>
                <a:lnTo>
                  <a:pt x="0" y="1421847"/>
                </a:lnTo>
                <a:lnTo>
                  <a:pt x="0" y="0"/>
                </a:lnTo>
                <a:close/>
              </a:path>
            </a:pathLst>
          </a:custGeom>
          <a:blipFill>
            <a:blip r:embed="rId5"/>
            <a:stretch>
              <a:fillRect l="0" t="0" r="0" b="0"/>
            </a:stretch>
          </a:blipFill>
        </p:spPr>
      </p:sp>
      <p:grpSp>
        <p:nvGrpSpPr>
          <p:cNvPr name="Group 18" id="18"/>
          <p:cNvGrpSpPr/>
          <p:nvPr/>
        </p:nvGrpSpPr>
        <p:grpSpPr>
          <a:xfrm rot="0">
            <a:off x="5334483" y="2469237"/>
            <a:ext cx="3225399" cy="615645"/>
            <a:chOff x="0" y="0"/>
            <a:chExt cx="1493408" cy="285053"/>
          </a:xfrm>
        </p:grpSpPr>
        <p:sp>
          <p:nvSpPr>
            <p:cNvPr name="Freeform 19" id="19"/>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20" id="20"/>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ea typeface="TDTD신굴림"/>
                </a:rPr>
                <a:t>코랩</a:t>
              </a:r>
            </a:p>
          </p:txBody>
        </p:sp>
      </p:grpSp>
      <p:sp>
        <p:nvSpPr>
          <p:cNvPr name="Freeform 21" id="21"/>
          <p:cNvSpPr/>
          <p:nvPr/>
        </p:nvSpPr>
        <p:spPr>
          <a:xfrm flipH="false" flipV="false" rot="0">
            <a:off x="9379032" y="3008682"/>
            <a:ext cx="3225399" cy="1252268"/>
          </a:xfrm>
          <a:custGeom>
            <a:avLst/>
            <a:gdLst/>
            <a:ahLst/>
            <a:cxnLst/>
            <a:rect r="r" b="b" t="t" l="l"/>
            <a:pathLst>
              <a:path h="1252268" w="3225399">
                <a:moveTo>
                  <a:pt x="0" y="0"/>
                </a:moveTo>
                <a:lnTo>
                  <a:pt x="3225398" y="0"/>
                </a:lnTo>
                <a:lnTo>
                  <a:pt x="3225398" y="1252268"/>
                </a:lnTo>
                <a:lnTo>
                  <a:pt x="0" y="1252268"/>
                </a:lnTo>
                <a:lnTo>
                  <a:pt x="0" y="0"/>
                </a:lnTo>
                <a:close/>
              </a:path>
            </a:pathLst>
          </a:custGeom>
          <a:blipFill>
            <a:blip r:embed="rId6"/>
            <a:stretch>
              <a:fillRect l="0" t="-70476" r="0" b="-87088"/>
            </a:stretch>
          </a:blipFill>
        </p:spPr>
      </p:sp>
      <p:grpSp>
        <p:nvGrpSpPr>
          <p:cNvPr name="Group 22" id="22"/>
          <p:cNvGrpSpPr/>
          <p:nvPr/>
        </p:nvGrpSpPr>
        <p:grpSpPr>
          <a:xfrm rot="0">
            <a:off x="9379032" y="2469237"/>
            <a:ext cx="3225399" cy="615645"/>
            <a:chOff x="0" y="0"/>
            <a:chExt cx="1493408" cy="285053"/>
          </a:xfrm>
        </p:grpSpPr>
        <p:sp>
          <p:nvSpPr>
            <p:cNvPr name="Freeform 23" id="23"/>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24" id="24"/>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latin typeface="TDTD신굴림"/>
                </a:rPr>
                <a:t>AI-hub</a:t>
              </a:r>
            </a:p>
          </p:txBody>
        </p:sp>
      </p:grpSp>
      <p:sp>
        <p:nvSpPr>
          <p:cNvPr name="Freeform 25" id="25"/>
          <p:cNvSpPr/>
          <p:nvPr/>
        </p:nvSpPr>
        <p:spPr>
          <a:xfrm flipH="false" flipV="false" rot="0">
            <a:off x="13423580" y="3283254"/>
            <a:ext cx="3225399" cy="950480"/>
          </a:xfrm>
          <a:custGeom>
            <a:avLst/>
            <a:gdLst/>
            <a:ahLst/>
            <a:cxnLst/>
            <a:rect r="r" b="b" t="t" l="l"/>
            <a:pathLst>
              <a:path h="950480" w="3225399">
                <a:moveTo>
                  <a:pt x="0" y="0"/>
                </a:moveTo>
                <a:lnTo>
                  <a:pt x="3225399" y="0"/>
                </a:lnTo>
                <a:lnTo>
                  <a:pt x="3225399" y="950479"/>
                </a:lnTo>
                <a:lnTo>
                  <a:pt x="0" y="950479"/>
                </a:lnTo>
                <a:lnTo>
                  <a:pt x="0" y="0"/>
                </a:lnTo>
                <a:close/>
              </a:path>
            </a:pathLst>
          </a:custGeom>
          <a:blipFill>
            <a:blip r:embed="rId7"/>
            <a:stretch>
              <a:fillRect l="0" t="0" r="0" b="0"/>
            </a:stretch>
          </a:blipFill>
        </p:spPr>
      </p:sp>
      <p:grpSp>
        <p:nvGrpSpPr>
          <p:cNvPr name="Group 26" id="26"/>
          <p:cNvGrpSpPr/>
          <p:nvPr/>
        </p:nvGrpSpPr>
        <p:grpSpPr>
          <a:xfrm rot="0">
            <a:off x="13423580" y="2469237"/>
            <a:ext cx="3225399" cy="615645"/>
            <a:chOff x="0" y="0"/>
            <a:chExt cx="1493408" cy="285053"/>
          </a:xfrm>
        </p:grpSpPr>
        <p:sp>
          <p:nvSpPr>
            <p:cNvPr name="Freeform 27" id="27"/>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28" id="28"/>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ea typeface="TDTD신굴림"/>
                </a:rPr>
                <a:t>파이썬</a:t>
              </a:r>
            </a:p>
          </p:txBody>
        </p:sp>
      </p:grpSp>
      <p:grpSp>
        <p:nvGrpSpPr>
          <p:cNvPr name="Group 29" id="29"/>
          <p:cNvGrpSpPr/>
          <p:nvPr/>
        </p:nvGrpSpPr>
        <p:grpSpPr>
          <a:xfrm rot="0">
            <a:off x="1292354" y="6431131"/>
            <a:ext cx="3225399" cy="615645"/>
            <a:chOff x="0" y="0"/>
            <a:chExt cx="1493408" cy="285053"/>
          </a:xfrm>
        </p:grpSpPr>
        <p:sp>
          <p:nvSpPr>
            <p:cNvPr name="Freeform 30" id="30"/>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31" id="31"/>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ea typeface="TDTD신굴림"/>
                </a:rPr>
                <a:t>스트림릿</a:t>
              </a:r>
            </a:p>
          </p:txBody>
        </p:sp>
      </p:grpSp>
      <p:grpSp>
        <p:nvGrpSpPr>
          <p:cNvPr name="Group 32" id="32"/>
          <p:cNvGrpSpPr/>
          <p:nvPr/>
        </p:nvGrpSpPr>
        <p:grpSpPr>
          <a:xfrm rot="0">
            <a:off x="5334483" y="6431131"/>
            <a:ext cx="3225399" cy="615645"/>
            <a:chOff x="0" y="0"/>
            <a:chExt cx="1493408" cy="285053"/>
          </a:xfrm>
        </p:grpSpPr>
        <p:sp>
          <p:nvSpPr>
            <p:cNvPr name="Freeform 33" id="33"/>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34" id="34"/>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latin typeface="TDTD신굴림"/>
                </a:rPr>
                <a:t>FastAPI</a:t>
              </a:r>
            </a:p>
          </p:txBody>
        </p:sp>
      </p:grpSp>
      <p:grpSp>
        <p:nvGrpSpPr>
          <p:cNvPr name="Group 35" id="35"/>
          <p:cNvGrpSpPr/>
          <p:nvPr/>
        </p:nvGrpSpPr>
        <p:grpSpPr>
          <a:xfrm rot="0">
            <a:off x="9379032" y="6431131"/>
            <a:ext cx="3225399" cy="615645"/>
            <a:chOff x="0" y="0"/>
            <a:chExt cx="1493408" cy="285053"/>
          </a:xfrm>
        </p:grpSpPr>
        <p:sp>
          <p:nvSpPr>
            <p:cNvPr name="Freeform 36" id="36"/>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37" id="37"/>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latin typeface="TDTD신굴림"/>
                </a:rPr>
                <a:t>uvicorn</a:t>
              </a:r>
            </a:p>
          </p:txBody>
        </p:sp>
      </p:grpSp>
      <p:grpSp>
        <p:nvGrpSpPr>
          <p:cNvPr name="Group 38" id="38"/>
          <p:cNvGrpSpPr/>
          <p:nvPr/>
        </p:nvGrpSpPr>
        <p:grpSpPr>
          <a:xfrm rot="0">
            <a:off x="13423580" y="6431131"/>
            <a:ext cx="3225399" cy="615645"/>
            <a:chOff x="0" y="0"/>
            <a:chExt cx="1493408" cy="285053"/>
          </a:xfrm>
        </p:grpSpPr>
        <p:sp>
          <p:nvSpPr>
            <p:cNvPr name="Freeform 39" id="39"/>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40" id="40"/>
            <p:cNvSpPr txBox="true"/>
            <p:nvPr/>
          </p:nvSpPr>
          <p:spPr>
            <a:xfrm>
              <a:off x="0" y="-9525"/>
              <a:ext cx="1493408" cy="294578"/>
            </a:xfrm>
            <a:prstGeom prst="rect">
              <a:avLst/>
            </a:prstGeom>
          </p:spPr>
          <p:txBody>
            <a:bodyPr anchor="ctr" rtlCol="false" tIns="50800" lIns="50800" bIns="50800" rIns="50800"/>
            <a:lstStyle/>
            <a:p>
              <a:pPr algn="ctr">
                <a:lnSpc>
                  <a:spcPts val="2159"/>
                </a:lnSpc>
              </a:pPr>
              <a:r>
                <a:rPr lang="en-US" sz="1799" spc="89">
                  <a:solidFill>
                    <a:srgbClr val="000000"/>
                  </a:solidFill>
                  <a:latin typeface="TDTD신굴림"/>
                </a:rPr>
                <a:t>timm (ViT, MLT-Mixer)</a:t>
              </a:r>
            </a:p>
          </p:txBody>
        </p:sp>
      </p:grpSp>
      <p:sp>
        <p:nvSpPr>
          <p:cNvPr name="Freeform 41" id="41"/>
          <p:cNvSpPr/>
          <p:nvPr/>
        </p:nvSpPr>
        <p:spPr>
          <a:xfrm flipH="false" flipV="false" rot="0">
            <a:off x="1292354" y="7046777"/>
            <a:ext cx="3222979" cy="1874590"/>
          </a:xfrm>
          <a:custGeom>
            <a:avLst/>
            <a:gdLst/>
            <a:ahLst/>
            <a:cxnLst/>
            <a:rect r="r" b="b" t="t" l="l"/>
            <a:pathLst>
              <a:path h="1874590" w="3222979">
                <a:moveTo>
                  <a:pt x="0" y="0"/>
                </a:moveTo>
                <a:lnTo>
                  <a:pt x="3222979" y="0"/>
                </a:lnTo>
                <a:lnTo>
                  <a:pt x="3222979" y="1874589"/>
                </a:lnTo>
                <a:lnTo>
                  <a:pt x="0" y="1874589"/>
                </a:lnTo>
                <a:lnTo>
                  <a:pt x="0" y="0"/>
                </a:lnTo>
                <a:close/>
              </a:path>
            </a:pathLst>
          </a:custGeom>
          <a:blipFill>
            <a:blip r:embed="rId8"/>
            <a:stretch>
              <a:fillRect l="0" t="0" r="0" b="0"/>
            </a:stretch>
          </a:blipFill>
        </p:spPr>
      </p:sp>
      <p:sp>
        <p:nvSpPr>
          <p:cNvPr name="Freeform 42" id="42"/>
          <p:cNvSpPr/>
          <p:nvPr/>
        </p:nvSpPr>
        <p:spPr>
          <a:xfrm flipH="false" flipV="false" rot="0">
            <a:off x="5359046" y="7046777"/>
            <a:ext cx="3200836" cy="1155382"/>
          </a:xfrm>
          <a:custGeom>
            <a:avLst/>
            <a:gdLst/>
            <a:ahLst/>
            <a:cxnLst/>
            <a:rect r="r" b="b" t="t" l="l"/>
            <a:pathLst>
              <a:path h="1155382" w="3200836">
                <a:moveTo>
                  <a:pt x="0" y="0"/>
                </a:moveTo>
                <a:lnTo>
                  <a:pt x="3200836" y="0"/>
                </a:lnTo>
                <a:lnTo>
                  <a:pt x="3200836" y="1155382"/>
                </a:lnTo>
                <a:lnTo>
                  <a:pt x="0" y="1155382"/>
                </a:lnTo>
                <a:lnTo>
                  <a:pt x="0" y="0"/>
                </a:lnTo>
                <a:close/>
              </a:path>
            </a:pathLst>
          </a:custGeom>
          <a:blipFill>
            <a:blip r:embed="rId9"/>
            <a:stretch>
              <a:fillRect l="0" t="0" r="0" b="0"/>
            </a:stretch>
          </a:blipFill>
        </p:spPr>
      </p:sp>
      <p:sp>
        <p:nvSpPr>
          <p:cNvPr name="Freeform 43" id="43"/>
          <p:cNvSpPr/>
          <p:nvPr/>
        </p:nvSpPr>
        <p:spPr>
          <a:xfrm flipH="false" flipV="false" rot="0">
            <a:off x="10053354" y="7046777"/>
            <a:ext cx="1876754" cy="1876754"/>
          </a:xfrm>
          <a:custGeom>
            <a:avLst/>
            <a:gdLst/>
            <a:ahLst/>
            <a:cxnLst/>
            <a:rect r="r" b="b" t="t" l="l"/>
            <a:pathLst>
              <a:path h="1876754" w="1876754">
                <a:moveTo>
                  <a:pt x="0" y="0"/>
                </a:moveTo>
                <a:lnTo>
                  <a:pt x="1876754" y="0"/>
                </a:lnTo>
                <a:lnTo>
                  <a:pt x="1876754" y="1876754"/>
                </a:lnTo>
                <a:lnTo>
                  <a:pt x="0" y="1876754"/>
                </a:lnTo>
                <a:lnTo>
                  <a:pt x="0" y="0"/>
                </a:lnTo>
                <a:close/>
              </a:path>
            </a:pathLst>
          </a:custGeom>
          <a:blipFill>
            <a:blip r:embed="rId10"/>
            <a:stretch>
              <a:fillRect l="0" t="0" r="0" b="0"/>
            </a:stretch>
          </a:blipFill>
        </p:spPr>
      </p:sp>
      <p:sp>
        <p:nvSpPr>
          <p:cNvPr name="Freeform 44" id="44"/>
          <p:cNvSpPr/>
          <p:nvPr/>
        </p:nvSpPr>
        <p:spPr>
          <a:xfrm flipH="false" flipV="false" rot="0">
            <a:off x="13999184" y="7046777"/>
            <a:ext cx="2074190" cy="2074190"/>
          </a:xfrm>
          <a:custGeom>
            <a:avLst/>
            <a:gdLst/>
            <a:ahLst/>
            <a:cxnLst/>
            <a:rect r="r" b="b" t="t" l="l"/>
            <a:pathLst>
              <a:path h="2074190" w="2074190">
                <a:moveTo>
                  <a:pt x="0" y="0"/>
                </a:moveTo>
                <a:lnTo>
                  <a:pt x="2074191" y="0"/>
                </a:lnTo>
                <a:lnTo>
                  <a:pt x="2074191" y="2074190"/>
                </a:lnTo>
                <a:lnTo>
                  <a:pt x="0" y="2074190"/>
                </a:lnTo>
                <a:lnTo>
                  <a:pt x="0" y="0"/>
                </a:lnTo>
                <a:close/>
              </a:path>
            </a:pathLst>
          </a:custGeom>
          <a:blipFill>
            <a:blip r:embed="rId11"/>
            <a:stretch>
              <a:fillRect l="0" t="0" r="0" b="0"/>
            </a:stretch>
          </a:blipFill>
        </p:spPr>
      </p:sp>
      <p:sp>
        <p:nvSpPr>
          <p:cNvPr name="TextBox 45" id="45"/>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기술 스택</a:t>
            </a:r>
          </a:p>
        </p:txBody>
      </p:sp>
      <p:sp>
        <p:nvSpPr>
          <p:cNvPr name="TextBox 46" id="46"/>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20</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1028700" y="1048187"/>
            <a:ext cx="164054" cy="646827"/>
            <a:chOff x="0" y="0"/>
            <a:chExt cx="43208" cy="170358"/>
          </a:xfrm>
        </p:grpSpPr>
        <p:sp>
          <p:nvSpPr>
            <p:cNvPr name="Freeform 6" id="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7" id="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3302198"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결과</a:t>
            </a:r>
          </a:p>
        </p:txBody>
      </p:sp>
      <p:sp>
        <p:nvSpPr>
          <p:cNvPr name="AutoShape 9" id="9"/>
          <p:cNvSpPr/>
          <p:nvPr/>
        </p:nvSpPr>
        <p:spPr>
          <a:xfrm flipV="true">
            <a:off x="4769574" y="1362075"/>
            <a:ext cx="12489726"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1110727" y="1028700"/>
            <a:ext cx="164054" cy="646827"/>
            <a:chOff x="0" y="0"/>
            <a:chExt cx="43208" cy="170358"/>
          </a:xfrm>
        </p:grpSpPr>
        <p:sp>
          <p:nvSpPr>
            <p:cNvPr name="Freeform 11" id="1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2" id="1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13" id="13"/>
          <p:cNvGrpSpPr/>
          <p:nvPr/>
        </p:nvGrpSpPr>
        <p:grpSpPr>
          <a:xfrm rot="0">
            <a:off x="4139017" y="6986341"/>
            <a:ext cx="12279837" cy="615645"/>
            <a:chOff x="0" y="0"/>
            <a:chExt cx="5685749" cy="285053"/>
          </a:xfrm>
        </p:grpSpPr>
        <p:sp>
          <p:nvSpPr>
            <p:cNvPr name="Freeform 14" id="14"/>
            <p:cNvSpPr/>
            <p:nvPr/>
          </p:nvSpPr>
          <p:spPr>
            <a:xfrm flipH="false" flipV="false" rot="0">
              <a:off x="0" y="0"/>
              <a:ext cx="5685749" cy="285053"/>
            </a:xfrm>
            <a:custGeom>
              <a:avLst/>
              <a:gdLst/>
              <a:ahLst/>
              <a:cxnLst/>
              <a:rect r="r" b="b" t="t" l="l"/>
              <a:pathLst>
                <a:path h="285053" w="5685749">
                  <a:moveTo>
                    <a:pt x="0" y="0"/>
                  </a:moveTo>
                  <a:lnTo>
                    <a:pt x="5685749" y="0"/>
                  </a:lnTo>
                  <a:lnTo>
                    <a:pt x="5685749" y="285053"/>
                  </a:lnTo>
                  <a:lnTo>
                    <a:pt x="0" y="285053"/>
                  </a:lnTo>
                  <a:close/>
                </a:path>
              </a:pathLst>
            </a:custGeom>
            <a:solidFill>
              <a:srgbClr val="FFFFFF"/>
            </a:solidFill>
          </p:spPr>
        </p:sp>
        <p:sp>
          <p:nvSpPr>
            <p:cNvPr name="TextBox 15" id="15"/>
            <p:cNvSpPr txBox="true"/>
            <p:nvPr/>
          </p:nvSpPr>
          <p:spPr>
            <a:xfrm>
              <a:off x="0" y="-19050"/>
              <a:ext cx="5685749" cy="304103"/>
            </a:xfrm>
            <a:prstGeom prst="rect">
              <a:avLst/>
            </a:prstGeom>
          </p:spPr>
          <p:txBody>
            <a:bodyPr anchor="ctr" rtlCol="false" tIns="50800" lIns="50800" bIns="50800" rIns="50800"/>
            <a:lstStyle/>
            <a:p>
              <a:pPr algn="ctr">
                <a:lnSpc>
                  <a:spcPts val="1800"/>
                </a:lnSpc>
              </a:pPr>
            </a:p>
          </p:txBody>
        </p:sp>
      </p:grpSp>
      <p:grpSp>
        <p:nvGrpSpPr>
          <p:cNvPr name="Group 16" id="16"/>
          <p:cNvGrpSpPr/>
          <p:nvPr/>
        </p:nvGrpSpPr>
        <p:grpSpPr>
          <a:xfrm rot="0">
            <a:off x="1256463" y="6986341"/>
            <a:ext cx="3225399" cy="615645"/>
            <a:chOff x="0" y="0"/>
            <a:chExt cx="1493408" cy="285053"/>
          </a:xfrm>
        </p:grpSpPr>
        <p:sp>
          <p:nvSpPr>
            <p:cNvPr name="Freeform 17" id="17"/>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18" id="18"/>
            <p:cNvSpPr txBox="true"/>
            <p:nvPr/>
          </p:nvSpPr>
          <p:spPr>
            <a:xfrm>
              <a:off x="0" y="-9525"/>
              <a:ext cx="1493408" cy="294578"/>
            </a:xfrm>
            <a:prstGeom prst="rect">
              <a:avLst/>
            </a:prstGeom>
          </p:spPr>
          <p:txBody>
            <a:bodyPr anchor="ctr" rtlCol="false" tIns="50800" lIns="50800" bIns="50800" rIns="50800"/>
            <a:lstStyle/>
            <a:p>
              <a:pPr algn="ctr">
                <a:lnSpc>
                  <a:spcPts val="2159"/>
                </a:lnSpc>
              </a:pPr>
            </a:p>
          </p:txBody>
        </p:sp>
      </p:grpSp>
      <p:grpSp>
        <p:nvGrpSpPr>
          <p:cNvPr name="Group 19" id="19"/>
          <p:cNvGrpSpPr/>
          <p:nvPr/>
        </p:nvGrpSpPr>
        <p:grpSpPr>
          <a:xfrm rot="0">
            <a:off x="4139017" y="7985919"/>
            <a:ext cx="12279837" cy="615645"/>
            <a:chOff x="0" y="0"/>
            <a:chExt cx="5685749" cy="285053"/>
          </a:xfrm>
        </p:grpSpPr>
        <p:sp>
          <p:nvSpPr>
            <p:cNvPr name="Freeform 20" id="20"/>
            <p:cNvSpPr/>
            <p:nvPr/>
          </p:nvSpPr>
          <p:spPr>
            <a:xfrm flipH="false" flipV="false" rot="0">
              <a:off x="0" y="0"/>
              <a:ext cx="5685749" cy="285053"/>
            </a:xfrm>
            <a:custGeom>
              <a:avLst/>
              <a:gdLst/>
              <a:ahLst/>
              <a:cxnLst/>
              <a:rect r="r" b="b" t="t" l="l"/>
              <a:pathLst>
                <a:path h="285053" w="5685749">
                  <a:moveTo>
                    <a:pt x="0" y="0"/>
                  </a:moveTo>
                  <a:lnTo>
                    <a:pt x="5685749" y="0"/>
                  </a:lnTo>
                  <a:lnTo>
                    <a:pt x="5685749" y="285053"/>
                  </a:lnTo>
                  <a:lnTo>
                    <a:pt x="0" y="285053"/>
                  </a:lnTo>
                  <a:close/>
                </a:path>
              </a:pathLst>
            </a:custGeom>
            <a:solidFill>
              <a:srgbClr val="FFFFFF"/>
            </a:solidFill>
          </p:spPr>
        </p:sp>
        <p:sp>
          <p:nvSpPr>
            <p:cNvPr name="TextBox 21" id="21"/>
            <p:cNvSpPr txBox="true"/>
            <p:nvPr/>
          </p:nvSpPr>
          <p:spPr>
            <a:xfrm>
              <a:off x="0" y="-19050"/>
              <a:ext cx="5685749" cy="304103"/>
            </a:xfrm>
            <a:prstGeom prst="rect">
              <a:avLst/>
            </a:prstGeom>
          </p:spPr>
          <p:txBody>
            <a:bodyPr anchor="ctr" rtlCol="false" tIns="50800" lIns="50800" bIns="50800" rIns="50800"/>
            <a:lstStyle/>
            <a:p>
              <a:pPr algn="ctr">
                <a:lnSpc>
                  <a:spcPts val="1800"/>
                </a:lnSpc>
              </a:pPr>
            </a:p>
          </p:txBody>
        </p:sp>
      </p:grpSp>
      <p:grpSp>
        <p:nvGrpSpPr>
          <p:cNvPr name="Group 22" id="22"/>
          <p:cNvGrpSpPr/>
          <p:nvPr/>
        </p:nvGrpSpPr>
        <p:grpSpPr>
          <a:xfrm rot="0">
            <a:off x="1256463" y="7985919"/>
            <a:ext cx="3225399" cy="615645"/>
            <a:chOff x="0" y="0"/>
            <a:chExt cx="1493408" cy="285053"/>
          </a:xfrm>
        </p:grpSpPr>
        <p:sp>
          <p:nvSpPr>
            <p:cNvPr name="Freeform 23" id="23"/>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24" id="24"/>
            <p:cNvSpPr txBox="true"/>
            <p:nvPr/>
          </p:nvSpPr>
          <p:spPr>
            <a:xfrm>
              <a:off x="0" y="-9525"/>
              <a:ext cx="1493408" cy="294578"/>
            </a:xfrm>
            <a:prstGeom prst="rect">
              <a:avLst/>
            </a:prstGeom>
          </p:spPr>
          <p:txBody>
            <a:bodyPr anchor="ctr" rtlCol="false" tIns="50800" lIns="50800" bIns="50800" rIns="50800"/>
            <a:lstStyle/>
            <a:p>
              <a:pPr algn="ctr">
                <a:lnSpc>
                  <a:spcPts val="2159"/>
                </a:lnSpc>
              </a:pPr>
            </a:p>
          </p:txBody>
        </p:sp>
      </p:grpSp>
      <p:grpSp>
        <p:nvGrpSpPr>
          <p:cNvPr name="Group 25" id="25"/>
          <p:cNvGrpSpPr/>
          <p:nvPr/>
        </p:nvGrpSpPr>
        <p:grpSpPr>
          <a:xfrm rot="0">
            <a:off x="4139017" y="8986246"/>
            <a:ext cx="12279837" cy="615645"/>
            <a:chOff x="0" y="0"/>
            <a:chExt cx="5685749" cy="285053"/>
          </a:xfrm>
        </p:grpSpPr>
        <p:sp>
          <p:nvSpPr>
            <p:cNvPr name="Freeform 26" id="26"/>
            <p:cNvSpPr/>
            <p:nvPr/>
          </p:nvSpPr>
          <p:spPr>
            <a:xfrm flipH="false" flipV="false" rot="0">
              <a:off x="0" y="0"/>
              <a:ext cx="5685749" cy="285053"/>
            </a:xfrm>
            <a:custGeom>
              <a:avLst/>
              <a:gdLst/>
              <a:ahLst/>
              <a:cxnLst/>
              <a:rect r="r" b="b" t="t" l="l"/>
              <a:pathLst>
                <a:path h="285053" w="5685749">
                  <a:moveTo>
                    <a:pt x="0" y="0"/>
                  </a:moveTo>
                  <a:lnTo>
                    <a:pt x="5685749" y="0"/>
                  </a:lnTo>
                  <a:lnTo>
                    <a:pt x="5685749" y="285053"/>
                  </a:lnTo>
                  <a:lnTo>
                    <a:pt x="0" y="285053"/>
                  </a:lnTo>
                  <a:close/>
                </a:path>
              </a:pathLst>
            </a:custGeom>
            <a:solidFill>
              <a:srgbClr val="FFFFFF"/>
            </a:solidFill>
          </p:spPr>
        </p:sp>
        <p:sp>
          <p:nvSpPr>
            <p:cNvPr name="TextBox 27" id="27"/>
            <p:cNvSpPr txBox="true"/>
            <p:nvPr/>
          </p:nvSpPr>
          <p:spPr>
            <a:xfrm>
              <a:off x="0" y="-19050"/>
              <a:ext cx="5685749" cy="304103"/>
            </a:xfrm>
            <a:prstGeom prst="rect">
              <a:avLst/>
            </a:prstGeom>
          </p:spPr>
          <p:txBody>
            <a:bodyPr anchor="ctr" rtlCol="false" tIns="50800" lIns="50800" bIns="50800" rIns="50800"/>
            <a:lstStyle/>
            <a:p>
              <a:pPr algn="ctr">
                <a:lnSpc>
                  <a:spcPts val="1800"/>
                </a:lnSpc>
              </a:pPr>
            </a:p>
          </p:txBody>
        </p:sp>
      </p:grpSp>
      <p:grpSp>
        <p:nvGrpSpPr>
          <p:cNvPr name="Group 28" id="28"/>
          <p:cNvGrpSpPr/>
          <p:nvPr/>
        </p:nvGrpSpPr>
        <p:grpSpPr>
          <a:xfrm rot="0">
            <a:off x="1256463" y="8986246"/>
            <a:ext cx="3225399" cy="615645"/>
            <a:chOff x="0" y="0"/>
            <a:chExt cx="1493408" cy="285053"/>
          </a:xfrm>
        </p:grpSpPr>
        <p:sp>
          <p:nvSpPr>
            <p:cNvPr name="Freeform 29" id="29"/>
            <p:cNvSpPr/>
            <p:nvPr/>
          </p:nvSpPr>
          <p:spPr>
            <a:xfrm flipH="false" flipV="false" rot="0">
              <a:off x="0" y="0"/>
              <a:ext cx="1493408" cy="285053"/>
            </a:xfrm>
            <a:custGeom>
              <a:avLst/>
              <a:gdLst/>
              <a:ahLst/>
              <a:cxnLst/>
              <a:rect r="r" b="b" t="t" l="l"/>
              <a:pathLst>
                <a:path h="285053" w="1493408">
                  <a:moveTo>
                    <a:pt x="0" y="0"/>
                  </a:moveTo>
                  <a:lnTo>
                    <a:pt x="1493408" y="0"/>
                  </a:lnTo>
                  <a:lnTo>
                    <a:pt x="1493408" y="285053"/>
                  </a:lnTo>
                  <a:lnTo>
                    <a:pt x="0" y="285053"/>
                  </a:lnTo>
                  <a:close/>
                </a:path>
              </a:pathLst>
            </a:custGeom>
            <a:solidFill>
              <a:srgbClr val="EA5355"/>
            </a:solidFill>
          </p:spPr>
        </p:sp>
        <p:sp>
          <p:nvSpPr>
            <p:cNvPr name="TextBox 30" id="30"/>
            <p:cNvSpPr txBox="true"/>
            <p:nvPr/>
          </p:nvSpPr>
          <p:spPr>
            <a:xfrm>
              <a:off x="0" y="-9525"/>
              <a:ext cx="1493408" cy="294578"/>
            </a:xfrm>
            <a:prstGeom prst="rect">
              <a:avLst/>
            </a:prstGeom>
          </p:spPr>
          <p:txBody>
            <a:bodyPr anchor="ctr" rtlCol="false" tIns="50800" lIns="50800" bIns="50800" rIns="50800"/>
            <a:lstStyle/>
            <a:p>
              <a:pPr algn="ctr">
                <a:lnSpc>
                  <a:spcPts val="2159"/>
                </a:lnSpc>
              </a:pPr>
            </a:p>
          </p:txBody>
        </p:sp>
      </p:grpSp>
      <p:sp>
        <p:nvSpPr>
          <p:cNvPr name="Freeform 31" id="31"/>
          <p:cNvSpPr/>
          <p:nvPr/>
        </p:nvSpPr>
        <p:spPr>
          <a:xfrm flipH="false" flipV="false" rot="0">
            <a:off x="1256463" y="2371128"/>
            <a:ext cx="3500547" cy="3319484"/>
          </a:xfrm>
          <a:custGeom>
            <a:avLst/>
            <a:gdLst/>
            <a:ahLst/>
            <a:cxnLst/>
            <a:rect r="r" b="b" t="t" l="l"/>
            <a:pathLst>
              <a:path h="3319484" w="3500547">
                <a:moveTo>
                  <a:pt x="0" y="0"/>
                </a:moveTo>
                <a:lnTo>
                  <a:pt x="3500547" y="0"/>
                </a:lnTo>
                <a:lnTo>
                  <a:pt x="3500547" y="3319484"/>
                </a:lnTo>
                <a:lnTo>
                  <a:pt x="0" y="3319484"/>
                </a:lnTo>
                <a:lnTo>
                  <a:pt x="0" y="0"/>
                </a:lnTo>
                <a:close/>
              </a:path>
            </a:pathLst>
          </a:custGeom>
          <a:blipFill>
            <a:blip r:embed="rId3"/>
            <a:stretch>
              <a:fillRect l="0" t="0" r="0" b="0"/>
            </a:stretch>
          </a:blipFill>
        </p:spPr>
      </p:sp>
      <p:sp>
        <p:nvSpPr>
          <p:cNvPr name="Freeform 32" id="32"/>
          <p:cNvSpPr/>
          <p:nvPr/>
        </p:nvSpPr>
        <p:spPr>
          <a:xfrm flipH="false" flipV="false" rot="0">
            <a:off x="7212973" y="2371128"/>
            <a:ext cx="3500547" cy="3319484"/>
          </a:xfrm>
          <a:custGeom>
            <a:avLst/>
            <a:gdLst/>
            <a:ahLst/>
            <a:cxnLst/>
            <a:rect r="r" b="b" t="t" l="l"/>
            <a:pathLst>
              <a:path h="3319484" w="3500547">
                <a:moveTo>
                  <a:pt x="0" y="0"/>
                </a:moveTo>
                <a:lnTo>
                  <a:pt x="3500547" y="0"/>
                </a:lnTo>
                <a:lnTo>
                  <a:pt x="3500547" y="3319484"/>
                </a:lnTo>
                <a:lnTo>
                  <a:pt x="0" y="3319484"/>
                </a:lnTo>
                <a:lnTo>
                  <a:pt x="0" y="0"/>
                </a:lnTo>
                <a:close/>
              </a:path>
            </a:pathLst>
          </a:custGeom>
          <a:blipFill>
            <a:blip r:embed="rId3"/>
            <a:stretch>
              <a:fillRect l="0" t="0" r="0" b="0"/>
            </a:stretch>
          </a:blipFill>
        </p:spPr>
      </p:sp>
      <p:sp>
        <p:nvSpPr>
          <p:cNvPr name="Freeform 33" id="33"/>
          <p:cNvSpPr/>
          <p:nvPr/>
        </p:nvSpPr>
        <p:spPr>
          <a:xfrm flipH="false" flipV="false" rot="0">
            <a:off x="13312084" y="2371128"/>
            <a:ext cx="3257017" cy="3242145"/>
          </a:xfrm>
          <a:custGeom>
            <a:avLst/>
            <a:gdLst/>
            <a:ahLst/>
            <a:cxnLst/>
            <a:rect r="r" b="b" t="t" l="l"/>
            <a:pathLst>
              <a:path h="3242145" w="3257017">
                <a:moveTo>
                  <a:pt x="0" y="0"/>
                </a:moveTo>
                <a:lnTo>
                  <a:pt x="3257017" y="0"/>
                </a:lnTo>
                <a:lnTo>
                  <a:pt x="3257017" y="3242145"/>
                </a:lnTo>
                <a:lnTo>
                  <a:pt x="0" y="3242145"/>
                </a:lnTo>
                <a:lnTo>
                  <a:pt x="0" y="0"/>
                </a:lnTo>
                <a:close/>
              </a:path>
            </a:pathLst>
          </a:custGeom>
          <a:blipFill>
            <a:blip r:embed="rId4"/>
            <a:stretch>
              <a:fillRect l="0" t="0" r="0" b="0"/>
            </a:stretch>
          </a:blipFill>
        </p:spPr>
      </p:sp>
      <p:sp>
        <p:nvSpPr>
          <p:cNvPr name="TextBox 34" id="34"/>
          <p:cNvSpPr txBox="true"/>
          <p:nvPr/>
        </p:nvSpPr>
        <p:spPr>
          <a:xfrm rot="0">
            <a:off x="8206114" y="618688"/>
            <a:ext cx="9053186"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자체 평가</a:t>
            </a:r>
          </a:p>
        </p:txBody>
      </p:sp>
      <p:sp>
        <p:nvSpPr>
          <p:cNvPr name="TextBox 35" id="3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20</a:t>
            </a:r>
          </a:p>
        </p:txBody>
      </p:sp>
      <p:sp>
        <p:nvSpPr>
          <p:cNvPr name="TextBox 36" id="36"/>
          <p:cNvSpPr txBox="true"/>
          <p:nvPr/>
        </p:nvSpPr>
        <p:spPr>
          <a:xfrm rot="0">
            <a:off x="4757010" y="6957766"/>
            <a:ext cx="12029163" cy="815975"/>
          </a:xfrm>
          <a:prstGeom prst="rect">
            <a:avLst/>
          </a:prstGeom>
        </p:spPr>
        <p:txBody>
          <a:bodyPr anchor="t" rtlCol="false" tIns="0" lIns="0" bIns="0" rIns="0">
            <a:spAutoFit/>
          </a:bodyPr>
          <a:lstStyle/>
          <a:p>
            <a:pPr algn="l">
              <a:lnSpc>
                <a:spcPts val="3249"/>
              </a:lnSpc>
              <a:spcBef>
                <a:spcPct val="0"/>
              </a:spcBef>
            </a:pPr>
            <a:r>
              <a:rPr lang="en-US" sz="2499">
                <a:solidFill>
                  <a:srgbClr val="000000"/>
                </a:solidFill>
                <a:latin typeface="TDTD신굴림"/>
                <a:ea typeface="TDTD신굴림"/>
              </a:rPr>
              <a:t>의도적으로  오브젝트 디텍션을 사용하지 않고 오직 이미지 분류 모델만 사용하여 성능을 높일 방법을 고민하고 시도하여 해결한 부분이 특히 좋았다. 또, 앙상블이 중요하다 생각했다.</a:t>
            </a:r>
          </a:p>
        </p:txBody>
      </p:sp>
      <p:sp>
        <p:nvSpPr>
          <p:cNvPr name="TextBox 37" id="37"/>
          <p:cNvSpPr txBox="true"/>
          <p:nvPr/>
        </p:nvSpPr>
        <p:spPr>
          <a:xfrm rot="0">
            <a:off x="4757010" y="8036566"/>
            <a:ext cx="12290011" cy="815975"/>
          </a:xfrm>
          <a:prstGeom prst="rect">
            <a:avLst/>
          </a:prstGeom>
        </p:spPr>
        <p:txBody>
          <a:bodyPr anchor="t" rtlCol="false" tIns="0" lIns="0" bIns="0" rIns="0">
            <a:spAutoFit/>
          </a:bodyPr>
          <a:lstStyle/>
          <a:p>
            <a:pPr algn="l">
              <a:lnSpc>
                <a:spcPts val="3249"/>
              </a:lnSpc>
            </a:pPr>
            <a:r>
              <a:rPr lang="en-US" sz="2499">
                <a:solidFill>
                  <a:srgbClr val="000000"/>
                </a:solidFill>
                <a:latin typeface="TDTD신굴림"/>
                <a:ea typeface="TDTD신굴림"/>
              </a:rPr>
              <a:t>이미지 분류 모델을 다양하게 알아볼 수 있는 과정이었다. </a:t>
            </a:r>
          </a:p>
          <a:p>
            <a:pPr algn="l" marL="0" indent="0" lvl="0">
              <a:lnSpc>
                <a:spcPts val="3249"/>
              </a:lnSpc>
              <a:spcBef>
                <a:spcPct val="0"/>
              </a:spcBef>
            </a:pPr>
            <a:r>
              <a:rPr lang="en-US" sz="2499">
                <a:solidFill>
                  <a:srgbClr val="000000"/>
                </a:solidFill>
                <a:latin typeface="TDTD신굴림"/>
                <a:ea typeface="TDTD신굴림"/>
              </a:rPr>
              <a:t>Vit 모델을 파인 튜닝하기 위해서는 모델 구조를 꼼꼼하게 알아야 한다는 점을 깨달았다..</a:t>
            </a:r>
          </a:p>
        </p:txBody>
      </p:sp>
      <p:sp>
        <p:nvSpPr>
          <p:cNvPr name="TextBox 38" id="38"/>
          <p:cNvSpPr txBox="true"/>
          <p:nvPr/>
        </p:nvSpPr>
        <p:spPr>
          <a:xfrm rot="0">
            <a:off x="4769574" y="9085707"/>
            <a:ext cx="12076237" cy="815975"/>
          </a:xfrm>
          <a:prstGeom prst="rect">
            <a:avLst/>
          </a:prstGeom>
        </p:spPr>
        <p:txBody>
          <a:bodyPr anchor="t" rtlCol="false" tIns="0" lIns="0" bIns="0" rIns="0">
            <a:spAutoFit/>
          </a:bodyPr>
          <a:lstStyle/>
          <a:p>
            <a:pPr algn="l" marL="0" indent="0" lvl="0">
              <a:lnSpc>
                <a:spcPts val="3249"/>
              </a:lnSpc>
              <a:spcBef>
                <a:spcPct val="0"/>
              </a:spcBef>
            </a:pPr>
            <a:r>
              <a:rPr lang="en-US" sz="2499">
                <a:solidFill>
                  <a:srgbClr val="000000"/>
                </a:solidFill>
                <a:latin typeface="TDTD신굴림"/>
                <a:ea typeface="TDTD신굴림"/>
              </a:rPr>
              <a:t>Fine tuning을 구현하는 전략이 많다는 것을 알 수 있었고 데이터의 복잡도와 모델의 복잡도 간 균형을 잘 맞추는 것이 중요한 부분이라는 것을 느낄 수 있었다.</a:t>
            </a:r>
          </a:p>
        </p:txBody>
      </p:sp>
      <p:sp>
        <p:nvSpPr>
          <p:cNvPr name="TextBox 39" id="39"/>
          <p:cNvSpPr txBox="true"/>
          <p:nvPr/>
        </p:nvSpPr>
        <p:spPr>
          <a:xfrm rot="0">
            <a:off x="2194469" y="7027464"/>
            <a:ext cx="1421169" cy="495300"/>
          </a:xfrm>
          <a:prstGeom prst="rect">
            <a:avLst/>
          </a:prstGeom>
        </p:spPr>
        <p:txBody>
          <a:bodyPr anchor="t" rtlCol="false" tIns="0" lIns="0" bIns="0" rIns="0">
            <a:spAutoFit/>
          </a:bodyPr>
          <a:lstStyle/>
          <a:p>
            <a:pPr algn="ctr">
              <a:lnSpc>
                <a:spcPts val="3900"/>
              </a:lnSpc>
              <a:spcBef>
                <a:spcPct val="0"/>
              </a:spcBef>
            </a:pPr>
            <a:r>
              <a:rPr lang="en-US" sz="3000">
                <a:solidFill>
                  <a:srgbClr val="FFFFFF"/>
                </a:solidFill>
                <a:ea typeface="TDTD신굴림 Bold"/>
              </a:rPr>
              <a:t>문영식</a:t>
            </a:r>
          </a:p>
        </p:txBody>
      </p:sp>
      <p:sp>
        <p:nvSpPr>
          <p:cNvPr name="TextBox 40" id="40"/>
          <p:cNvSpPr txBox="true"/>
          <p:nvPr/>
        </p:nvSpPr>
        <p:spPr>
          <a:xfrm rot="0">
            <a:off x="2232300" y="8027041"/>
            <a:ext cx="1345506" cy="495300"/>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ea typeface="TDTD신굴림 Bold"/>
              </a:rPr>
              <a:t>문예준</a:t>
            </a:r>
          </a:p>
        </p:txBody>
      </p:sp>
      <p:sp>
        <p:nvSpPr>
          <p:cNvPr name="TextBox 41" id="41"/>
          <p:cNvSpPr txBox="true"/>
          <p:nvPr/>
        </p:nvSpPr>
        <p:spPr>
          <a:xfrm rot="0">
            <a:off x="2158577" y="9027369"/>
            <a:ext cx="1492952" cy="495300"/>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ea typeface="TDTD신굴림 Bold"/>
              </a:rPr>
              <a:t>최용우</a:t>
            </a:r>
          </a:p>
        </p:txBody>
      </p:sp>
      <p:sp>
        <p:nvSpPr>
          <p:cNvPr name="TextBox 42" id="42"/>
          <p:cNvSpPr txBox="true"/>
          <p:nvPr/>
        </p:nvSpPr>
        <p:spPr>
          <a:xfrm rot="0">
            <a:off x="1914367" y="5751870"/>
            <a:ext cx="1893268" cy="470069"/>
          </a:xfrm>
          <a:prstGeom prst="rect">
            <a:avLst/>
          </a:prstGeom>
        </p:spPr>
        <p:txBody>
          <a:bodyPr anchor="t" rtlCol="false" tIns="0" lIns="0" bIns="0" rIns="0">
            <a:spAutoFit/>
          </a:bodyPr>
          <a:lstStyle/>
          <a:p>
            <a:pPr algn="l">
              <a:lnSpc>
                <a:spcPts val="3633"/>
              </a:lnSpc>
              <a:spcBef>
                <a:spcPct val="0"/>
              </a:spcBef>
            </a:pPr>
            <a:r>
              <a:rPr lang="en-US" sz="2795">
                <a:solidFill>
                  <a:srgbClr val="000000"/>
                </a:solidFill>
                <a:ea typeface="TDTD신굴림"/>
              </a:rPr>
              <a:t>기획 부합도</a:t>
            </a:r>
          </a:p>
        </p:txBody>
      </p:sp>
      <p:sp>
        <p:nvSpPr>
          <p:cNvPr name="TextBox 43" id="43"/>
          <p:cNvSpPr txBox="true"/>
          <p:nvPr/>
        </p:nvSpPr>
        <p:spPr>
          <a:xfrm rot="0">
            <a:off x="8016612" y="5751870"/>
            <a:ext cx="1893268" cy="470069"/>
          </a:xfrm>
          <a:prstGeom prst="rect">
            <a:avLst/>
          </a:prstGeom>
        </p:spPr>
        <p:txBody>
          <a:bodyPr anchor="t" rtlCol="false" tIns="0" lIns="0" bIns="0" rIns="0">
            <a:spAutoFit/>
          </a:bodyPr>
          <a:lstStyle/>
          <a:p>
            <a:pPr algn="l">
              <a:lnSpc>
                <a:spcPts val="3633"/>
              </a:lnSpc>
              <a:spcBef>
                <a:spcPct val="0"/>
              </a:spcBef>
            </a:pPr>
            <a:r>
              <a:rPr lang="en-US" sz="2795">
                <a:solidFill>
                  <a:srgbClr val="000000"/>
                </a:solidFill>
                <a:ea typeface="TDTD신굴림"/>
              </a:rPr>
              <a:t>실무 활용도</a:t>
            </a:r>
          </a:p>
        </p:txBody>
      </p:sp>
      <p:sp>
        <p:nvSpPr>
          <p:cNvPr name="TextBox 44" id="44"/>
          <p:cNvSpPr txBox="true"/>
          <p:nvPr/>
        </p:nvSpPr>
        <p:spPr>
          <a:xfrm rot="0">
            <a:off x="14391152" y="5773170"/>
            <a:ext cx="1098880" cy="470069"/>
          </a:xfrm>
          <a:prstGeom prst="rect">
            <a:avLst/>
          </a:prstGeom>
        </p:spPr>
        <p:txBody>
          <a:bodyPr anchor="t" rtlCol="false" tIns="0" lIns="0" bIns="0" rIns="0">
            <a:spAutoFit/>
          </a:bodyPr>
          <a:lstStyle/>
          <a:p>
            <a:pPr algn="l">
              <a:lnSpc>
                <a:spcPts val="3633"/>
              </a:lnSpc>
              <a:spcBef>
                <a:spcPct val="0"/>
              </a:spcBef>
            </a:pPr>
            <a:r>
              <a:rPr lang="en-US" sz="2795">
                <a:solidFill>
                  <a:srgbClr val="000000"/>
                </a:solidFill>
                <a:ea typeface="TDTD신굴림"/>
              </a:rPr>
              <a:t>달성도</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p:cSld>
    <p:bg>
      <p:bgPr>
        <a:solidFill>
          <a:srgbClr val="101316"/>
        </a:solidFill>
      </p:bgPr>
    </p:bg>
    <p:spTree>
      <p:nvGrpSpPr>
        <p:cNvPr id="1" name=""/>
        <p:cNvGrpSpPr/>
        <p:nvPr/>
      </p:nvGrpSpPr>
      <p:grpSpPr>
        <a:xfrm>
          <a:off x="0" y="0"/>
          <a:ext cx="0" cy="0"/>
          <a:chOff x="0" y="0"/>
          <a:chExt cx="0" cy="0"/>
        </a:xfrm>
      </p:grpSpPr>
      <p:grpSp>
        <p:nvGrpSpPr>
          <p:cNvPr name="Group 2" id="2"/>
          <p:cNvGrpSpPr/>
          <p:nvPr/>
        </p:nvGrpSpPr>
        <p:grpSpPr>
          <a:xfrm rot="0">
            <a:off x="6436611" y="4072773"/>
            <a:ext cx="5553651" cy="1257217"/>
            <a:chOff x="0" y="0"/>
            <a:chExt cx="7404867" cy="1676289"/>
          </a:xfrm>
        </p:grpSpPr>
        <p:sp>
          <p:nvSpPr>
            <p:cNvPr name="TextBox 3" id="3"/>
            <p:cNvSpPr txBox="true"/>
            <p:nvPr/>
          </p:nvSpPr>
          <p:spPr>
            <a:xfrm rot="0">
              <a:off x="0" y="-161925"/>
              <a:ext cx="7219705" cy="1838214"/>
            </a:xfrm>
            <a:prstGeom prst="rect">
              <a:avLst/>
            </a:prstGeom>
          </p:spPr>
          <p:txBody>
            <a:bodyPr anchor="t" rtlCol="false" tIns="0" lIns="0" bIns="0" rIns="0">
              <a:spAutoFit/>
            </a:bodyPr>
            <a:lstStyle/>
            <a:p>
              <a:pPr algn="ctr">
                <a:lnSpc>
                  <a:spcPts val="11582"/>
                </a:lnSpc>
              </a:pPr>
              <a:r>
                <a:rPr lang="en-US" sz="8273">
                  <a:solidFill>
                    <a:srgbClr val="EAEAE9"/>
                  </a:solidFill>
                  <a:ea typeface="TDTD신굴림 Bold"/>
                </a:rPr>
                <a:t>감사합니다</a:t>
              </a:r>
            </a:p>
          </p:txBody>
        </p:sp>
        <p:grpSp>
          <p:nvGrpSpPr>
            <p:cNvPr name="Group 4" id="4"/>
            <p:cNvGrpSpPr/>
            <p:nvPr/>
          </p:nvGrpSpPr>
          <p:grpSpPr>
            <a:xfrm rot="0">
              <a:off x="7034543" y="1070823"/>
              <a:ext cx="370325" cy="37032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5355"/>
              </a:solidFill>
            </p:spPr>
          </p:sp>
          <p:sp>
            <p:nvSpPr>
              <p:cNvPr name="TextBox 6" id="6"/>
              <p:cNvSpPr txBox="true"/>
              <p:nvPr/>
            </p:nvSpPr>
            <p:spPr>
              <a:xfrm>
                <a:off x="0" y="-9525"/>
                <a:ext cx="812800" cy="822325"/>
              </a:xfrm>
              <a:prstGeom prst="rect">
                <a:avLst/>
              </a:prstGeom>
            </p:spPr>
            <p:txBody>
              <a:bodyPr anchor="ctr" rtlCol="false" tIns="105807" lIns="105807" bIns="105807" rIns="105807"/>
              <a:lstStyle/>
              <a:p>
                <a:pPr algn="ctr">
                  <a:lnSpc>
                    <a:spcPts val="1800"/>
                  </a:lnSpc>
                </a:pPr>
              </a:p>
            </p:txBody>
          </p:sp>
        </p:grpSp>
      </p:grpSp>
      <p:sp>
        <p:nvSpPr>
          <p:cNvPr name="TextBox 7" id="7"/>
          <p:cNvSpPr txBox="true"/>
          <p:nvPr/>
        </p:nvSpPr>
        <p:spPr>
          <a:xfrm rot="0">
            <a:off x="6506046" y="5391317"/>
            <a:ext cx="5414779" cy="1047750"/>
          </a:xfrm>
          <a:prstGeom prst="rect">
            <a:avLst/>
          </a:prstGeom>
        </p:spPr>
        <p:txBody>
          <a:bodyPr anchor="t" rtlCol="false" tIns="0" lIns="0" bIns="0" rIns="0">
            <a:spAutoFit/>
          </a:bodyPr>
          <a:lstStyle/>
          <a:p>
            <a:pPr algn="ctr">
              <a:lnSpc>
                <a:spcPts val="8400"/>
              </a:lnSpc>
            </a:pPr>
            <a:r>
              <a:rPr lang="en-US" sz="6000">
                <a:solidFill>
                  <a:srgbClr val="EAEAE9"/>
                </a:solidFill>
                <a:latin typeface="TDTD신굴림 Bold"/>
              </a:rPr>
              <a:t>Q&amp;A</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48187"/>
            <a:ext cx="164054" cy="646827"/>
            <a:chOff x="0" y="0"/>
            <a:chExt cx="43208" cy="170358"/>
          </a:xfrm>
        </p:grpSpPr>
        <p:sp>
          <p:nvSpPr>
            <p:cNvPr name="Freeform 3" id="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4" id="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56477" y="333582"/>
            <a:ext cx="17230585" cy="9619837"/>
            <a:chOff x="0" y="0"/>
            <a:chExt cx="4587993" cy="2561476"/>
          </a:xfrm>
        </p:grpSpPr>
        <p:sp>
          <p:nvSpPr>
            <p:cNvPr name="Freeform 6" id="6"/>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7" id="7"/>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4814742"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개요</a:t>
            </a:r>
          </a:p>
        </p:txBody>
      </p:sp>
      <p:sp>
        <p:nvSpPr>
          <p:cNvPr name="AutoShape 9" id="9"/>
          <p:cNvSpPr/>
          <p:nvPr/>
        </p:nvSpPr>
        <p:spPr>
          <a:xfrm>
            <a:off x="5041792" y="1362075"/>
            <a:ext cx="12217508" cy="0"/>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910801" y="5989040"/>
            <a:ext cx="3896941" cy="586244"/>
            <a:chOff x="0" y="0"/>
            <a:chExt cx="1023222" cy="153930"/>
          </a:xfrm>
        </p:grpSpPr>
        <p:sp>
          <p:nvSpPr>
            <p:cNvPr name="Freeform 11" id="11"/>
            <p:cNvSpPr/>
            <p:nvPr/>
          </p:nvSpPr>
          <p:spPr>
            <a:xfrm flipH="false" flipV="false" rot="0">
              <a:off x="0" y="0"/>
              <a:ext cx="1023222" cy="153930"/>
            </a:xfrm>
            <a:custGeom>
              <a:avLst/>
              <a:gdLst/>
              <a:ahLst/>
              <a:cxnLst/>
              <a:rect r="r" b="b" t="t" l="l"/>
              <a:pathLst>
                <a:path h="153930" w="1023222">
                  <a:moveTo>
                    <a:pt x="0" y="0"/>
                  </a:moveTo>
                  <a:lnTo>
                    <a:pt x="1023222" y="0"/>
                  </a:lnTo>
                  <a:lnTo>
                    <a:pt x="1023222" y="153930"/>
                  </a:lnTo>
                  <a:lnTo>
                    <a:pt x="0" y="153930"/>
                  </a:lnTo>
                  <a:close/>
                </a:path>
              </a:pathLst>
            </a:custGeom>
            <a:solidFill>
              <a:srgbClr val="F2564A"/>
            </a:solidFill>
          </p:spPr>
        </p:sp>
        <p:sp>
          <p:nvSpPr>
            <p:cNvPr name="TextBox 12" id="12"/>
            <p:cNvSpPr txBox="true"/>
            <p:nvPr/>
          </p:nvSpPr>
          <p:spPr>
            <a:xfrm>
              <a:off x="0" y="-9525"/>
              <a:ext cx="1023222" cy="163455"/>
            </a:xfrm>
            <a:prstGeom prst="rect">
              <a:avLst/>
            </a:prstGeom>
          </p:spPr>
          <p:txBody>
            <a:bodyPr anchor="ctr" rtlCol="false" tIns="50800" lIns="50800" bIns="50800" rIns="50800"/>
            <a:lstStyle/>
            <a:p>
              <a:pPr algn="ctr">
                <a:lnSpc>
                  <a:spcPts val="3600"/>
                </a:lnSpc>
              </a:pPr>
              <a:r>
                <a:rPr lang="en-US" sz="3000" spc="150">
                  <a:solidFill>
                    <a:srgbClr val="F4F4F4"/>
                  </a:solidFill>
                  <a:ea typeface="TDTD신굴림"/>
                </a:rPr>
                <a:t>기존 면접의 문제점</a:t>
              </a:r>
            </a:p>
          </p:txBody>
        </p:sp>
      </p:grpSp>
      <p:grpSp>
        <p:nvGrpSpPr>
          <p:cNvPr name="Group 13" id="13"/>
          <p:cNvGrpSpPr/>
          <p:nvPr/>
        </p:nvGrpSpPr>
        <p:grpSpPr>
          <a:xfrm rot="0">
            <a:off x="910801" y="7845092"/>
            <a:ext cx="3095550" cy="586244"/>
            <a:chOff x="0" y="0"/>
            <a:chExt cx="812800" cy="153930"/>
          </a:xfrm>
        </p:grpSpPr>
        <p:sp>
          <p:nvSpPr>
            <p:cNvPr name="Freeform 14" id="14"/>
            <p:cNvSpPr/>
            <p:nvPr/>
          </p:nvSpPr>
          <p:spPr>
            <a:xfrm flipH="false" flipV="false" rot="0">
              <a:off x="0" y="0"/>
              <a:ext cx="812800" cy="153930"/>
            </a:xfrm>
            <a:custGeom>
              <a:avLst/>
              <a:gdLst/>
              <a:ahLst/>
              <a:cxnLst/>
              <a:rect r="r" b="b" t="t" l="l"/>
              <a:pathLst>
                <a:path h="153930" w="812800">
                  <a:moveTo>
                    <a:pt x="0" y="0"/>
                  </a:moveTo>
                  <a:lnTo>
                    <a:pt x="812800" y="0"/>
                  </a:lnTo>
                  <a:lnTo>
                    <a:pt x="812800" y="153930"/>
                  </a:lnTo>
                  <a:lnTo>
                    <a:pt x="0" y="153930"/>
                  </a:lnTo>
                  <a:close/>
                </a:path>
              </a:pathLst>
            </a:custGeom>
            <a:solidFill>
              <a:srgbClr val="F2564A"/>
            </a:solidFill>
          </p:spPr>
        </p:sp>
        <p:sp>
          <p:nvSpPr>
            <p:cNvPr name="TextBox 15" id="15"/>
            <p:cNvSpPr txBox="true"/>
            <p:nvPr/>
          </p:nvSpPr>
          <p:spPr>
            <a:xfrm>
              <a:off x="0" y="-9525"/>
              <a:ext cx="812800" cy="163455"/>
            </a:xfrm>
            <a:prstGeom prst="rect">
              <a:avLst/>
            </a:prstGeom>
          </p:spPr>
          <p:txBody>
            <a:bodyPr anchor="ctr" rtlCol="false" tIns="50800" lIns="50800" bIns="50800" rIns="50800"/>
            <a:lstStyle/>
            <a:p>
              <a:pPr algn="ctr">
                <a:lnSpc>
                  <a:spcPts val="3600"/>
                </a:lnSpc>
              </a:pPr>
              <a:r>
                <a:rPr lang="en-US" sz="3000" spc="150">
                  <a:solidFill>
                    <a:srgbClr val="F4F4F4"/>
                  </a:solidFill>
                  <a:ea typeface="TDTD신굴림"/>
                </a:rPr>
                <a:t>프로젝트 목표</a:t>
              </a:r>
            </a:p>
          </p:txBody>
        </p:sp>
      </p:grpSp>
      <p:grpSp>
        <p:nvGrpSpPr>
          <p:cNvPr name="Group 16" id="16"/>
          <p:cNvGrpSpPr/>
          <p:nvPr/>
        </p:nvGrpSpPr>
        <p:grpSpPr>
          <a:xfrm rot="0">
            <a:off x="1110727" y="1028700"/>
            <a:ext cx="164054" cy="646827"/>
            <a:chOff x="0" y="0"/>
            <a:chExt cx="43208" cy="170358"/>
          </a:xfrm>
        </p:grpSpPr>
        <p:sp>
          <p:nvSpPr>
            <p:cNvPr name="Freeform 17" id="17"/>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8" id="18"/>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9" id="19"/>
          <p:cNvSpPr/>
          <p:nvPr/>
        </p:nvSpPr>
        <p:spPr>
          <a:xfrm flipH="false" flipV="false" rot="0">
            <a:off x="910801" y="1891417"/>
            <a:ext cx="7207335" cy="3859498"/>
          </a:xfrm>
          <a:custGeom>
            <a:avLst/>
            <a:gdLst/>
            <a:ahLst/>
            <a:cxnLst/>
            <a:rect r="r" b="b" t="t" l="l"/>
            <a:pathLst>
              <a:path h="3859498" w="7207335">
                <a:moveTo>
                  <a:pt x="0" y="0"/>
                </a:moveTo>
                <a:lnTo>
                  <a:pt x="7207336" y="0"/>
                </a:lnTo>
                <a:lnTo>
                  <a:pt x="7207336" y="3859498"/>
                </a:lnTo>
                <a:lnTo>
                  <a:pt x="0" y="3859498"/>
                </a:lnTo>
                <a:lnTo>
                  <a:pt x="0" y="0"/>
                </a:lnTo>
                <a:close/>
              </a:path>
            </a:pathLst>
          </a:custGeom>
          <a:blipFill>
            <a:blip r:embed="rId3"/>
            <a:stretch>
              <a:fillRect l="0" t="0" r="-23006" b="0"/>
            </a:stretch>
          </a:blipFill>
        </p:spPr>
      </p:sp>
      <p:sp>
        <p:nvSpPr>
          <p:cNvPr name="Freeform 20" id="20"/>
          <p:cNvSpPr/>
          <p:nvPr/>
        </p:nvSpPr>
        <p:spPr>
          <a:xfrm flipH="false" flipV="false" rot="0">
            <a:off x="12933112" y="4213271"/>
            <a:ext cx="4137781" cy="4137781"/>
          </a:xfrm>
          <a:custGeom>
            <a:avLst/>
            <a:gdLst/>
            <a:ahLst/>
            <a:cxnLst/>
            <a:rect r="r" b="b" t="t" l="l"/>
            <a:pathLst>
              <a:path h="4137781" w="4137781">
                <a:moveTo>
                  <a:pt x="0" y="0"/>
                </a:moveTo>
                <a:lnTo>
                  <a:pt x="4137781" y="0"/>
                </a:lnTo>
                <a:lnTo>
                  <a:pt x="4137781" y="4137781"/>
                </a:lnTo>
                <a:lnTo>
                  <a:pt x="0" y="4137781"/>
                </a:lnTo>
                <a:lnTo>
                  <a:pt x="0" y="0"/>
                </a:lnTo>
                <a:close/>
              </a:path>
            </a:pathLst>
          </a:custGeom>
          <a:blipFill>
            <a:blip r:embed="rId4"/>
            <a:stretch>
              <a:fillRect l="0" t="0" r="0" b="0"/>
            </a:stretch>
          </a:blipFill>
        </p:spPr>
      </p:sp>
      <p:sp>
        <p:nvSpPr>
          <p:cNvPr name="Freeform 21" id="21"/>
          <p:cNvSpPr/>
          <p:nvPr/>
        </p:nvSpPr>
        <p:spPr>
          <a:xfrm flipH="false" flipV="false" rot="0">
            <a:off x="8871770" y="1891417"/>
            <a:ext cx="4673564" cy="3494874"/>
          </a:xfrm>
          <a:custGeom>
            <a:avLst/>
            <a:gdLst/>
            <a:ahLst/>
            <a:cxnLst/>
            <a:rect r="r" b="b" t="t" l="l"/>
            <a:pathLst>
              <a:path h="3494874" w="4673564">
                <a:moveTo>
                  <a:pt x="0" y="0"/>
                </a:moveTo>
                <a:lnTo>
                  <a:pt x="4673563" y="0"/>
                </a:lnTo>
                <a:lnTo>
                  <a:pt x="4673563" y="3494874"/>
                </a:lnTo>
                <a:lnTo>
                  <a:pt x="0" y="3494874"/>
                </a:lnTo>
                <a:lnTo>
                  <a:pt x="0" y="0"/>
                </a:lnTo>
                <a:close/>
              </a:path>
            </a:pathLst>
          </a:custGeom>
          <a:blipFill>
            <a:blip r:embed="rId5"/>
            <a:stretch>
              <a:fillRect l="0" t="0" r="0" b="-33726"/>
            </a:stretch>
          </a:blipFill>
        </p:spPr>
      </p:sp>
      <p:sp>
        <p:nvSpPr>
          <p:cNvPr name="TextBox 22" id="22"/>
          <p:cNvSpPr txBox="true"/>
          <p:nvPr/>
        </p:nvSpPr>
        <p:spPr>
          <a:xfrm rot="0">
            <a:off x="15497771" y="9905793"/>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3</a:t>
            </a:r>
          </a:p>
        </p:txBody>
      </p:sp>
      <p:sp>
        <p:nvSpPr>
          <p:cNvPr name="TextBox 23" id="23"/>
          <p:cNvSpPr txBox="true"/>
          <p:nvPr/>
        </p:nvSpPr>
        <p:spPr>
          <a:xfrm rot="0">
            <a:off x="910801" y="6788581"/>
            <a:ext cx="16516821" cy="818386"/>
          </a:xfrm>
          <a:prstGeom prst="rect">
            <a:avLst/>
          </a:prstGeom>
        </p:spPr>
        <p:txBody>
          <a:bodyPr anchor="t" rtlCol="false" tIns="0" lIns="0" bIns="0" rIns="0">
            <a:spAutoFit/>
          </a:bodyPr>
          <a:lstStyle/>
          <a:p>
            <a:pPr algn="l" marL="541402" indent="-270701" lvl="1">
              <a:lnSpc>
                <a:spcPts val="3259"/>
              </a:lnSpc>
              <a:buFont typeface="Arial"/>
              <a:buChar char="•"/>
            </a:pPr>
            <a:r>
              <a:rPr lang="en-US" sz="2507">
                <a:solidFill>
                  <a:srgbClr val="000000"/>
                </a:solidFill>
                <a:latin typeface="TDTD신굴림 Medium"/>
                <a:ea typeface="TDTD신굴림 Medium"/>
              </a:rPr>
              <a:t>효율성 문제 : 기존의 면접 과정의 많은 자원(인력,시간) 소모 </a:t>
            </a:r>
          </a:p>
          <a:p>
            <a:pPr algn="l" marL="541402" indent="-270701" lvl="1">
              <a:lnSpc>
                <a:spcPts val="3259"/>
              </a:lnSpc>
              <a:spcBef>
                <a:spcPct val="0"/>
              </a:spcBef>
              <a:buFont typeface="Arial"/>
              <a:buChar char="•"/>
            </a:pPr>
            <a:r>
              <a:rPr lang="en-US" sz="2507">
                <a:solidFill>
                  <a:srgbClr val="000000"/>
                </a:solidFill>
                <a:latin typeface="TDTD신굴림 Medium"/>
                <a:ea typeface="TDTD신굴림 Medium"/>
              </a:rPr>
              <a:t>공정성 문제 : 사람 면접관은 면접자에 대해서 선입견을 가질 수 있음</a:t>
            </a:r>
          </a:p>
        </p:txBody>
      </p:sp>
      <p:sp>
        <p:nvSpPr>
          <p:cNvPr name="TextBox 24" id="24"/>
          <p:cNvSpPr txBox="true"/>
          <p:nvPr/>
        </p:nvSpPr>
        <p:spPr>
          <a:xfrm rot="0">
            <a:off x="910801" y="8641615"/>
            <a:ext cx="15982084" cy="818386"/>
          </a:xfrm>
          <a:prstGeom prst="rect">
            <a:avLst/>
          </a:prstGeom>
        </p:spPr>
        <p:txBody>
          <a:bodyPr anchor="t" rtlCol="false" tIns="0" lIns="0" bIns="0" rIns="0">
            <a:spAutoFit/>
          </a:bodyPr>
          <a:lstStyle/>
          <a:p>
            <a:pPr algn="l" marL="541402" indent="-270701" lvl="1">
              <a:lnSpc>
                <a:spcPts val="3259"/>
              </a:lnSpc>
              <a:buFont typeface="Arial"/>
              <a:buChar char="•"/>
            </a:pPr>
            <a:r>
              <a:rPr lang="en-US" sz="2507">
                <a:solidFill>
                  <a:srgbClr val="000000"/>
                </a:solidFill>
                <a:latin typeface="TDTD신굴림"/>
                <a:ea typeface="TDTD신굴림"/>
              </a:rPr>
              <a:t>AI 면접 기능으로 인적 자원 소모 문제를 해결하고, 공정한 평가 지표를 제안해 기계가 평가하여 공정성을 갖추게 하자.</a:t>
            </a:r>
          </a:p>
          <a:p>
            <a:pPr algn="l">
              <a:lnSpc>
                <a:spcPts val="3259"/>
              </a:lnSpc>
              <a:spcBef>
                <a:spcPct val="0"/>
              </a:spcBef>
            </a:pPr>
          </a:p>
        </p:txBody>
      </p:sp>
      <p:sp>
        <p:nvSpPr>
          <p:cNvPr name="TextBox 25" id="25"/>
          <p:cNvSpPr txBox="true"/>
          <p:nvPr/>
        </p:nvSpPr>
        <p:spPr>
          <a:xfrm rot="0">
            <a:off x="9144000" y="618688"/>
            <a:ext cx="757822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아이디어</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48187"/>
            <a:ext cx="164054" cy="646827"/>
            <a:chOff x="0" y="0"/>
            <a:chExt cx="43208" cy="170358"/>
          </a:xfrm>
        </p:grpSpPr>
        <p:sp>
          <p:nvSpPr>
            <p:cNvPr name="Freeform 3" id="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4" id="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56477" y="333582"/>
            <a:ext cx="17230585" cy="9619837"/>
            <a:chOff x="0" y="0"/>
            <a:chExt cx="4587993" cy="2561476"/>
          </a:xfrm>
        </p:grpSpPr>
        <p:sp>
          <p:nvSpPr>
            <p:cNvPr name="Freeform 6" id="6"/>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7" id="7"/>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5173889"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역할</a:t>
            </a:r>
          </a:p>
        </p:txBody>
      </p:sp>
      <p:sp>
        <p:nvSpPr>
          <p:cNvPr name="AutoShape 9" id="9"/>
          <p:cNvSpPr/>
          <p:nvPr/>
        </p:nvSpPr>
        <p:spPr>
          <a:xfrm flipV="true">
            <a:off x="6641265" y="1362075"/>
            <a:ext cx="10618035"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2315083" y="2762432"/>
            <a:ext cx="3885044" cy="584454"/>
            <a:chOff x="0" y="0"/>
            <a:chExt cx="1023222" cy="153930"/>
          </a:xfrm>
        </p:grpSpPr>
        <p:sp>
          <p:nvSpPr>
            <p:cNvPr name="Freeform 11" id="11"/>
            <p:cNvSpPr/>
            <p:nvPr/>
          </p:nvSpPr>
          <p:spPr>
            <a:xfrm flipH="false" flipV="false" rot="0">
              <a:off x="0" y="0"/>
              <a:ext cx="1023222" cy="153930"/>
            </a:xfrm>
            <a:custGeom>
              <a:avLst/>
              <a:gdLst/>
              <a:ahLst/>
              <a:cxnLst/>
              <a:rect r="r" b="b" t="t" l="l"/>
              <a:pathLst>
                <a:path h="153930" w="1023222">
                  <a:moveTo>
                    <a:pt x="0" y="0"/>
                  </a:moveTo>
                  <a:lnTo>
                    <a:pt x="1023222" y="0"/>
                  </a:lnTo>
                  <a:lnTo>
                    <a:pt x="1023222" y="153930"/>
                  </a:lnTo>
                  <a:lnTo>
                    <a:pt x="0" y="153930"/>
                  </a:lnTo>
                  <a:close/>
                </a:path>
              </a:pathLst>
            </a:custGeom>
            <a:solidFill>
              <a:srgbClr val="F2564A"/>
            </a:solidFill>
          </p:spPr>
        </p:sp>
        <p:sp>
          <p:nvSpPr>
            <p:cNvPr name="TextBox 12" id="12"/>
            <p:cNvSpPr txBox="true"/>
            <p:nvPr/>
          </p:nvSpPr>
          <p:spPr>
            <a:xfrm>
              <a:off x="0" y="-9525"/>
              <a:ext cx="1023222" cy="163455"/>
            </a:xfrm>
            <a:prstGeom prst="rect">
              <a:avLst/>
            </a:prstGeom>
          </p:spPr>
          <p:txBody>
            <a:bodyPr anchor="ctr" rtlCol="false" tIns="50800" lIns="50800" bIns="50800" rIns="50800"/>
            <a:lstStyle/>
            <a:p>
              <a:pPr algn="ctr">
                <a:lnSpc>
                  <a:spcPts val="3600"/>
                </a:lnSpc>
              </a:pPr>
              <a:r>
                <a:rPr lang="en-US" sz="3000" spc="150">
                  <a:solidFill>
                    <a:srgbClr val="F4F4F4"/>
                  </a:solidFill>
                  <a:ea typeface="TDTD신굴림"/>
                </a:rPr>
                <a:t>프로젝트 구성</a:t>
              </a:r>
            </a:p>
          </p:txBody>
        </p:sp>
      </p:grpSp>
      <p:grpSp>
        <p:nvGrpSpPr>
          <p:cNvPr name="Group 13" id="13"/>
          <p:cNvGrpSpPr/>
          <p:nvPr/>
        </p:nvGrpSpPr>
        <p:grpSpPr>
          <a:xfrm rot="0">
            <a:off x="1110727" y="1028700"/>
            <a:ext cx="164054" cy="646827"/>
            <a:chOff x="0" y="0"/>
            <a:chExt cx="43208" cy="170358"/>
          </a:xfrm>
        </p:grpSpPr>
        <p:sp>
          <p:nvSpPr>
            <p:cNvPr name="Freeform 14" id="14"/>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5" id="15"/>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6" id="16"/>
          <p:cNvSpPr/>
          <p:nvPr/>
        </p:nvSpPr>
        <p:spPr>
          <a:xfrm flipH="false" flipV="false" rot="0">
            <a:off x="10076126" y="3054659"/>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3"/>
            <a:stretch>
              <a:fillRect l="0" t="0" r="0" b="0"/>
            </a:stretch>
          </a:blipFill>
        </p:spPr>
      </p:sp>
      <p:sp>
        <p:nvSpPr>
          <p:cNvPr name="TextBox 17" id="17"/>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4</a:t>
            </a:r>
          </a:p>
        </p:txBody>
      </p:sp>
      <p:sp>
        <p:nvSpPr>
          <p:cNvPr name="TextBox 18" id="18"/>
          <p:cNvSpPr txBox="true"/>
          <p:nvPr/>
        </p:nvSpPr>
        <p:spPr>
          <a:xfrm rot="0">
            <a:off x="2315083" y="3593262"/>
            <a:ext cx="7761043" cy="5321300"/>
          </a:xfrm>
          <a:prstGeom prst="rect">
            <a:avLst/>
          </a:prstGeom>
        </p:spPr>
        <p:txBody>
          <a:bodyPr anchor="t" rtlCol="false" tIns="0" lIns="0" bIns="0" rIns="0">
            <a:spAutoFit/>
          </a:bodyPr>
          <a:lstStyle/>
          <a:p>
            <a:pPr algn="l">
              <a:lnSpc>
                <a:spcPts val="3249"/>
              </a:lnSpc>
            </a:pPr>
          </a:p>
          <a:p>
            <a:pPr algn="l" marL="539749" indent="-269875" lvl="1">
              <a:lnSpc>
                <a:spcPts val="3249"/>
              </a:lnSpc>
              <a:buFont typeface="Arial"/>
              <a:buChar char="•"/>
            </a:pPr>
            <a:r>
              <a:rPr lang="en-US" sz="2499">
                <a:solidFill>
                  <a:srgbClr val="000000"/>
                </a:solidFill>
                <a:ea typeface="TDTD신굴림 Bold"/>
              </a:rPr>
              <a:t>이미지 분류 모델 학습 데이터셋 탐색</a:t>
            </a:r>
          </a:p>
          <a:p>
            <a:pPr algn="l">
              <a:lnSpc>
                <a:spcPts val="3249"/>
              </a:lnSpc>
            </a:pPr>
          </a:p>
          <a:p>
            <a:pPr algn="l" marL="539749" indent="-269875" lvl="1">
              <a:lnSpc>
                <a:spcPts val="3249"/>
              </a:lnSpc>
              <a:buFont typeface="Arial"/>
              <a:buChar char="•"/>
            </a:pPr>
            <a:r>
              <a:rPr lang="en-US" sz="2499">
                <a:solidFill>
                  <a:srgbClr val="000000"/>
                </a:solidFill>
                <a:ea typeface="TDTD신굴림 Bold"/>
              </a:rPr>
              <a:t>이미지 분류 모델 탐색 및 선정</a:t>
            </a:r>
          </a:p>
          <a:p>
            <a:pPr algn="l">
              <a:lnSpc>
                <a:spcPts val="3249"/>
              </a:lnSpc>
            </a:pPr>
          </a:p>
          <a:p>
            <a:pPr algn="l" marL="539749" indent="-269875" lvl="1">
              <a:lnSpc>
                <a:spcPts val="3249"/>
              </a:lnSpc>
              <a:buFont typeface="Arial"/>
              <a:buChar char="•"/>
            </a:pPr>
            <a:r>
              <a:rPr lang="en-US" sz="2499">
                <a:solidFill>
                  <a:srgbClr val="000000"/>
                </a:solidFill>
                <a:ea typeface="TDTD신굴림 Bold"/>
              </a:rPr>
              <a:t>이미지 분류 모델 학습 및 테스트</a:t>
            </a:r>
          </a:p>
          <a:p>
            <a:pPr algn="l">
              <a:lnSpc>
                <a:spcPts val="3249"/>
              </a:lnSpc>
            </a:pPr>
          </a:p>
          <a:p>
            <a:pPr algn="l" marL="539749" indent="-269875" lvl="1">
              <a:lnSpc>
                <a:spcPts val="3249"/>
              </a:lnSpc>
              <a:buFont typeface="Arial"/>
              <a:buChar char="•"/>
            </a:pPr>
            <a:r>
              <a:rPr lang="en-US" sz="2499">
                <a:solidFill>
                  <a:srgbClr val="000000"/>
                </a:solidFill>
                <a:ea typeface="TDTD신굴림"/>
              </a:rPr>
              <a:t>이미지 분류 모델 성능 향상 전략</a:t>
            </a:r>
          </a:p>
          <a:p>
            <a:pPr algn="l">
              <a:lnSpc>
                <a:spcPts val="3249"/>
              </a:lnSpc>
            </a:pPr>
          </a:p>
          <a:p>
            <a:pPr algn="l" marL="539749" indent="-269875" lvl="1">
              <a:lnSpc>
                <a:spcPts val="3249"/>
              </a:lnSpc>
              <a:buFont typeface="Arial"/>
              <a:buChar char="•"/>
            </a:pPr>
            <a:r>
              <a:rPr lang="en-US" sz="2499">
                <a:solidFill>
                  <a:srgbClr val="000000"/>
                </a:solidFill>
                <a:ea typeface="TDTD신굴림"/>
              </a:rPr>
              <a:t>이미지 분류 모델 성능 평가</a:t>
            </a:r>
          </a:p>
          <a:p>
            <a:pPr algn="l">
              <a:lnSpc>
                <a:spcPts val="3249"/>
              </a:lnSpc>
            </a:pPr>
          </a:p>
          <a:p>
            <a:pPr algn="l" marL="539749" indent="-269875" lvl="1">
              <a:lnSpc>
                <a:spcPts val="3249"/>
              </a:lnSpc>
              <a:buFont typeface="Arial"/>
              <a:buChar char="•"/>
            </a:pPr>
            <a:r>
              <a:rPr lang="en-US" sz="2499">
                <a:solidFill>
                  <a:srgbClr val="000000"/>
                </a:solidFill>
                <a:ea typeface="TDTD신굴림 Bold"/>
              </a:rPr>
              <a:t>면접 </a:t>
            </a:r>
            <a:r>
              <a:rPr lang="en-US" sz="2499">
                <a:solidFill>
                  <a:srgbClr val="000000"/>
                </a:solidFill>
                <a:ea typeface="TDTD신굴림"/>
              </a:rPr>
              <a:t>서비스 구현</a:t>
            </a:r>
          </a:p>
          <a:p>
            <a:pPr algn="l">
              <a:lnSpc>
                <a:spcPts val="3249"/>
              </a:lnSpc>
              <a:spcBef>
                <a:spcPct val="0"/>
              </a:spcBef>
            </a:pP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48187"/>
            <a:ext cx="164054" cy="646827"/>
            <a:chOff x="0" y="0"/>
            <a:chExt cx="43208" cy="170358"/>
          </a:xfrm>
        </p:grpSpPr>
        <p:sp>
          <p:nvSpPr>
            <p:cNvPr name="Freeform 3" id="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4" id="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56477" y="333582"/>
            <a:ext cx="17230585" cy="9619837"/>
            <a:chOff x="0" y="0"/>
            <a:chExt cx="4587993" cy="2561476"/>
          </a:xfrm>
        </p:grpSpPr>
        <p:sp>
          <p:nvSpPr>
            <p:cNvPr name="Freeform 6" id="6"/>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7" id="7"/>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5173889"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역할</a:t>
            </a:r>
          </a:p>
        </p:txBody>
      </p:sp>
      <p:sp>
        <p:nvSpPr>
          <p:cNvPr name="AutoShape 9" id="9"/>
          <p:cNvSpPr/>
          <p:nvPr/>
        </p:nvSpPr>
        <p:spPr>
          <a:xfrm flipV="true">
            <a:off x="6641265" y="1362075"/>
            <a:ext cx="10618035"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1110727" y="1028700"/>
            <a:ext cx="164054" cy="646827"/>
            <a:chOff x="0" y="0"/>
            <a:chExt cx="43208" cy="170358"/>
          </a:xfrm>
        </p:grpSpPr>
        <p:sp>
          <p:nvSpPr>
            <p:cNvPr name="Freeform 11" id="1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2" id="1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3" id="13"/>
          <p:cNvSpPr/>
          <p:nvPr/>
        </p:nvSpPr>
        <p:spPr>
          <a:xfrm flipH="false" flipV="false" rot="0">
            <a:off x="1274781" y="2228584"/>
            <a:ext cx="15060630" cy="6928781"/>
          </a:xfrm>
          <a:custGeom>
            <a:avLst/>
            <a:gdLst/>
            <a:ahLst/>
            <a:cxnLst/>
            <a:rect r="r" b="b" t="t" l="l"/>
            <a:pathLst>
              <a:path h="6928781" w="15060630">
                <a:moveTo>
                  <a:pt x="0" y="0"/>
                </a:moveTo>
                <a:lnTo>
                  <a:pt x="15060630" y="0"/>
                </a:lnTo>
                <a:lnTo>
                  <a:pt x="15060630" y="6928782"/>
                </a:lnTo>
                <a:lnTo>
                  <a:pt x="0" y="6928782"/>
                </a:lnTo>
                <a:lnTo>
                  <a:pt x="0" y="0"/>
                </a:lnTo>
                <a:close/>
              </a:path>
            </a:pathLst>
          </a:custGeom>
          <a:blipFill>
            <a:blip r:embed="rId3"/>
            <a:stretch>
              <a:fillRect l="0" t="0" r="0" b="0"/>
            </a:stretch>
          </a:blipFill>
        </p:spPr>
      </p:sp>
      <p:sp>
        <p:nvSpPr>
          <p:cNvPr name="TextBox 14" id="14"/>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5</a:t>
            </a:r>
          </a:p>
        </p:txBody>
      </p:sp>
      <p:sp>
        <p:nvSpPr>
          <p:cNvPr name="TextBox 15" id="15"/>
          <p:cNvSpPr txBox="true"/>
          <p:nvPr/>
        </p:nvSpPr>
        <p:spPr>
          <a:xfrm rot="0">
            <a:off x="9144000" y="618688"/>
            <a:ext cx="757822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Bold"/>
              </a:rPr>
              <a:t>WorkTimePlan</a:t>
            </a:r>
          </a:p>
        </p:txBody>
      </p:sp>
      <p:sp>
        <p:nvSpPr>
          <p:cNvPr name="TextBox 16" id="16"/>
          <p:cNvSpPr txBox="true"/>
          <p:nvPr/>
        </p:nvSpPr>
        <p:spPr>
          <a:xfrm rot="0">
            <a:off x="1192754" y="8815531"/>
            <a:ext cx="11740359" cy="866488"/>
          </a:xfrm>
          <a:prstGeom prst="rect">
            <a:avLst/>
          </a:prstGeom>
        </p:spPr>
        <p:txBody>
          <a:bodyPr anchor="t" rtlCol="false" tIns="0" lIns="0" bIns="0" rIns="0">
            <a:spAutoFit/>
          </a:bodyPr>
          <a:lstStyle/>
          <a:p>
            <a:pPr algn="ctr">
              <a:lnSpc>
                <a:spcPts val="3336"/>
              </a:lnSpc>
            </a:pPr>
          </a:p>
          <a:p>
            <a:pPr algn="ctr">
              <a:lnSpc>
                <a:spcPts val="3336"/>
              </a:lnSpc>
              <a:spcBef>
                <a:spcPct val="0"/>
              </a:spcBef>
            </a:pPr>
            <a:r>
              <a:rPr lang="en-US" sz="2780" spc="139">
                <a:solidFill>
                  <a:srgbClr val="000000"/>
                </a:solidFill>
                <a:latin typeface="TDTD신굴림"/>
              </a:rPr>
              <a:t>https://github.com/users/YoungsikMoon/projects/4/views/4</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48187"/>
            <a:ext cx="164054" cy="646827"/>
            <a:chOff x="0" y="0"/>
            <a:chExt cx="43208" cy="170358"/>
          </a:xfrm>
        </p:grpSpPr>
        <p:sp>
          <p:nvSpPr>
            <p:cNvPr name="Freeform 3" id="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4" id="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56477" y="333582"/>
            <a:ext cx="17230585" cy="9619837"/>
            <a:chOff x="0" y="0"/>
            <a:chExt cx="4587993" cy="2561476"/>
          </a:xfrm>
        </p:grpSpPr>
        <p:sp>
          <p:nvSpPr>
            <p:cNvPr name="Freeform 6" id="6"/>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7" id="7"/>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8" id="8"/>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9" id="9"/>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10" id="10"/>
          <p:cNvGrpSpPr/>
          <p:nvPr/>
        </p:nvGrpSpPr>
        <p:grpSpPr>
          <a:xfrm rot="0">
            <a:off x="2012272" y="1868135"/>
            <a:ext cx="6245159" cy="584454"/>
            <a:chOff x="0" y="0"/>
            <a:chExt cx="1644815" cy="153930"/>
          </a:xfrm>
        </p:grpSpPr>
        <p:sp>
          <p:nvSpPr>
            <p:cNvPr name="Freeform 11" id="11"/>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12" id="12"/>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AI HUB </a:t>
              </a:r>
            </a:p>
          </p:txBody>
        </p:sp>
      </p:grpSp>
      <p:grpSp>
        <p:nvGrpSpPr>
          <p:cNvPr name="Group 13" id="13"/>
          <p:cNvGrpSpPr/>
          <p:nvPr/>
        </p:nvGrpSpPr>
        <p:grpSpPr>
          <a:xfrm rot="0">
            <a:off x="1110727" y="1028700"/>
            <a:ext cx="164054" cy="646827"/>
            <a:chOff x="0" y="0"/>
            <a:chExt cx="43208" cy="170358"/>
          </a:xfrm>
        </p:grpSpPr>
        <p:sp>
          <p:nvSpPr>
            <p:cNvPr name="Freeform 14" id="14"/>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15" id="15"/>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Freeform 16" id="16"/>
          <p:cNvSpPr/>
          <p:nvPr/>
        </p:nvSpPr>
        <p:spPr>
          <a:xfrm flipH="false" flipV="false" rot="0">
            <a:off x="1028700" y="2606223"/>
            <a:ext cx="8609579" cy="1959904"/>
          </a:xfrm>
          <a:custGeom>
            <a:avLst/>
            <a:gdLst/>
            <a:ahLst/>
            <a:cxnLst/>
            <a:rect r="r" b="b" t="t" l="l"/>
            <a:pathLst>
              <a:path h="1959904" w="8609579">
                <a:moveTo>
                  <a:pt x="0" y="0"/>
                </a:moveTo>
                <a:lnTo>
                  <a:pt x="8609579" y="0"/>
                </a:lnTo>
                <a:lnTo>
                  <a:pt x="8609579" y="1959905"/>
                </a:lnTo>
                <a:lnTo>
                  <a:pt x="0" y="1959905"/>
                </a:lnTo>
                <a:lnTo>
                  <a:pt x="0" y="0"/>
                </a:lnTo>
                <a:close/>
              </a:path>
            </a:pathLst>
          </a:custGeom>
          <a:blipFill>
            <a:blip r:embed="rId3"/>
            <a:stretch>
              <a:fillRect l="0" t="0" r="0" b="0"/>
            </a:stretch>
          </a:blipFill>
        </p:spPr>
      </p:sp>
      <p:sp>
        <p:nvSpPr>
          <p:cNvPr name="Freeform 17" id="17"/>
          <p:cNvSpPr/>
          <p:nvPr/>
        </p:nvSpPr>
        <p:spPr>
          <a:xfrm flipH="false" flipV="false" rot="0">
            <a:off x="1102631" y="4566128"/>
            <a:ext cx="8535649" cy="4426931"/>
          </a:xfrm>
          <a:custGeom>
            <a:avLst/>
            <a:gdLst/>
            <a:ahLst/>
            <a:cxnLst/>
            <a:rect r="r" b="b" t="t" l="l"/>
            <a:pathLst>
              <a:path h="4426931" w="8535649">
                <a:moveTo>
                  <a:pt x="0" y="0"/>
                </a:moveTo>
                <a:lnTo>
                  <a:pt x="8535648" y="0"/>
                </a:lnTo>
                <a:lnTo>
                  <a:pt x="8535648" y="4426931"/>
                </a:lnTo>
                <a:lnTo>
                  <a:pt x="0" y="4426931"/>
                </a:lnTo>
                <a:lnTo>
                  <a:pt x="0" y="0"/>
                </a:lnTo>
                <a:close/>
              </a:path>
            </a:pathLst>
          </a:custGeom>
          <a:blipFill>
            <a:blip r:embed="rId4"/>
            <a:stretch>
              <a:fillRect l="0" t="0" r="-7969" b="-2897"/>
            </a:stretch>
          </a:blipFill>
        </p:spPr>
      </p:sp>
      <p:sp>
        <p:nvSpPr>
          <p:cNvPr name="TextBox 18" id="18"/>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6</a:t>
            </a:r>
          </a:p>
        </p:txBody>
      </p:sp>
      <p:sp>
        <p:nvSpPr>
          <p:cNvPr name="TextBox 19" id="19"/>
          <p:cNvSpPr txBox="true"/>
          <p:nvPr/>
        </p:nvSpPr>
        <p:spPr>
          <a:xfrm rot="0">
            <a:off x="9144000" y="618688"/>
            <a:ext cx="757822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이미지 모델 학습 데이터셋 탐색</a:t>
            </a:r>
          </a:p>
        </p:txBody>
      </p:sp>
      <p:sp>
        <p:nvSpPr>
          <p:cNvPr name="TextBox 20" id="20"/>
          <p:cNvSpPr txBox="true"/>
          <p:nvPr/>
        </p:nvSpPr>
        <p:spPr>
          <a:xfrm rot="0">
            <a:off x="1274781" y="8800062"/>
            <a:ext cx="9390422" cy="887900"/>
          </a:xfrm>
          <a:prstGeom prst="rect">
            <a:avLst/>
          </a:prstGeom>
        </p:spPr>
        <p:txBody>
          <a:bodyPr anchor="t" rtlCol="false" tIns="0" lIns="0" bIns="0" rIns="0">
            <a:spAutoFit/>
          </a:bodyPr>
          <a:lstStyle/>
          <a:p>
            <a:pPr algn="l">
              <a:lnSpc>
                <a:spcPts val="2333"/>
              </a:lnSpc>
            </a:pPr>
          </a:p>
          <a:p>
            <a:pPr algn="l" marL="387494" indent="-193747" lvl="1">
              <a:lnSpc>
                <a:spcPts val="2333"/>
              </a:lnSpc>
              <a:buFont typeface="Arial"/>
              <a:buChar char="•"/>
            </a:pPr>
            <a:r>
              <a:rPr lang="en-US" sz="1794" spc="89">
                <a:solidFill>
                  <a:srgbClr val="000000"/>
                </a:solidFill>
                <a:latin typeface="TDTD신굴림"/>
                <a:ea typeface="TDTD신굴림"/>
              </a:rPr>
              <a:t>감정 카테고리 별 이미지 라벨 정보 : </a:t>
            </a:r>
            <a:r>
              <a:rPr lang="en-US" sz="1794" spc="89">
                <a:solidFill>
                  <a:srgbClr val="000000"/>
                </a:solidFill>
                <a:latin typeface="TDTD신굴림"/>
                <a:ea typeface="TDTD신굴림"/>
              </a:rPr>
              <a:t>나이, 성별, 직업, 배경</a:t>
            </a:r>
          </a:p>
          <a:p>
            <a:pPr algn="l">
              <a:lnSpc>
                <a:spcPts val="2333"/>
              </a:lnSpc>
              <a:spcBef>
                <a:spcPct val="0"/>
              </a:spcBef>
            </a:pPr>
          </a:p>
        </p:txBody>
      </p:sp>
      <p:sp>
        <p:nvSpPr>
          <p:cNvPr name="TextBox 21" id="21"/>
          <p:cNvSpPr txBox="true"/>
          <p:nvPr/>
        </p:nvSpPr>
        <p:spPr>
          <a:xfrm rot="0">
            <a:off x="1274781" y="9453014"/>
            <a:ext cx="13676743" cy="234948"/>
          </a:xfrm>
          <a:prstGeom prst="rect">
            <a:avLst/>
          </a:prstGeom>
        </p:spPr>
        <p:txBody>
          <a:bodyPr anchor="t" rtlCol="false" tIns="0" lIns="0" bIns="0" rIns="0">
            <a:spAutoFit/>
          </a:bodyPr>
          <a:lstStyle/>
          <a:p>
            <a:pPr algn="ctr" marL="0" indent="0" lvl="0">
              <a:lnSpc>
                <a:spcPts val="1774"/>
              </a:lnSpc>
              <a:spcBef>
                <a:spcPct val="0"/>
              </a:spcBef>
            </a:pPr>
            <a:r>
              <a:rPr lang="en-US" sz="1479" spc="73">
                <a:solidFill>
                  <a:srgbClr val="000000"/>
                </a:solidFill>
                <a:latin typeface="TDTD신굴림"/>
                <a:ea typeface="TDTD신굴림"/>
              </a:rPr>
              <a:t>한국인 표정 데이터셋 : </a:t>
            </a:r>
            <a:r>
              <a:rPr lang="en-US" sz="1479" spc="73" strike="noStrike" u="none">
                <a:solidFill>
                  <a:srgbClr val="000000"/>
                </a:solidFill>
                <a:latin typeface="TDTD신굴림"/>
              </a:rPr>
              <a:t>https://www.aihub.or.kr/aihubdata/data/view.do?currMenu=115&amp;topMenu=100&amp;aihubDataSe=data&amp;dataSetSn=82</a:t>
            </a:r>
          </a:p>
        </p:txBody>
      </p:sp>
      <p:sp>
        <p:nvSpPr>
          <p:cNvPr name="AutoShape 22" id="22"/>
          <p:cNvSpPr/>
          <p:nvPr/>
        </p:nvSpPr>
        <p:spPr>
          <a:xfrm flipH="true" flipV="true">
            <a:off x="13608729" y="4941544"/>
            <a:ext cx="19283" cy="2388214"/>
          </a:xfrm>
          <a:prstGeom prst="line">
            <a:avLst/>
          </a:prstGeom>
          <a:ln cap="flat" w="76200">
            <a:solidFill>
              <a:srgbClr val="000000"/>
            </a:solidFill>
            <a:prstDash val="sysDash"/>
            <a:headEnd type="none" len="sm" w="sm"/>
            <a:tailEnd type="none" len="sm" w="sm"/>
          </a:ln>
        </p:spPr>
      </p:sp>
      <p:sp>
        <p:nvSpPr>
          <p:cNvPr name="AutoShape 23" id="23"/>
          <p:cNvSpPr/>
          <p:nvPr/>
        </p:nvSpPr>
        <p:spPr>
          <a:xfrm flipH="true" flipV="true">
            <a:off x="13628013" y="4941394"/>
            <a:ext cx="2426778" cy="1424122"/>
          </a:xfrm>
          <a:prstGeom prst="line">
            <a:avLst/>
          </a:prstGeom>
          <a:ln cap="flat" w="76200">
            <a:solidFill>
              <a:srgbClr val="000000"/>
            </a:solidFill>
            <a:prstDash val="sysDash"/>
            <a:headEnd type="none" len="sm" w="sm"/>
            <a:tailEnd type="none" len="sm" w="sm"/>
          </a:ln>
        </p:spPr>
      </p:sp>
      <p:sp>
        <p:nvSpPr>
          <p:cNvPr name="AutoShape 24" id="24"/>
          <p:cNvSpPr/>
          <p:nvPr/>
        </p:nvSpPr>
        <p:spPr>
          <a:xfrm flipV="true">
            <a:off x="11240307" y="4927734"/>
            <a:ext cx="2407242" cy="1437781"/>
          </a:xfrm>
          <a:prstGeom prst="line">
            <a:avLst/>
          </a:prstGeom>
          <a:ln cap="flat" w="76200">
            <a:solidFill>
              <a:srgbClr val="000000"/>
            </a:solidFill>
            <a:prstDash val="sysDash"/>
            <a:headEnd type="none" len="sm" w="sm"/>
            <a:tailEnd type="none" len="sm" w="sm"/>
          </a:ln>
        </p:spPr>
      </p:sp>
      <p:grpSp>
        <p:nvGrpSpPr>
          <p:cNvPr name="Group 25" id="25"/>
          <p:cNvGrpSpPr/>
          <p:nvPr/>
        </p:nvGrpSpPr>
        <p:grpSpPr>
          <a:xfrm rot="0">
            <a:off x="10402213" y="5556384"/>
            <a:ext cx="1676189" cy="2136298"/>
            <a:chOff x="0" y="0"/>
            <a:chExt cx="2234918" cy="2848397"/>
          </a:xfrm>
        </p:grpSpPr>
        <p:sp>
          <p:nvSpPr>
            <p:cNvPr name="Freeform 26" id="26"/>
            <p:cNvSpPr/>
            <p:nvPr/>
          </p:nvSpPr>
          <p:spPr>
            <a:xfrm flipH="false" flipV="false" rot="0">
              <a:off x="76604" y="0"/>
              <a:ext cx="2081711" cy="2081711"/>
            </a:xfrm>
            <a:custGeom>
              <a:avLst/>
              <a:gdLst/>
              <a:ahLst/>
              <a:cxnLst/>
              <a:rect r="r" b="b" t="t" l="l"/>
              <a:pathLst>
                <a:path h="2081711" w="2081711">
                  <a:moveTo>
                    <a:pt x="0" y="0"/>
                  </a:moveTo>
                  <a:lnTo>
                    <a:pt x="2081710" y="0"/>
                  </a:lnTo>
                  <a:lnTo>
                    <a:pt x="2081710" y="2081711"/>
                  </a:lnTo>
                  <a:lnTo>
                    <a:pt x="0" y="2081711"/>
                  </a:lnTo>
                  <a:lnTo>
                    <a:pt x="0" y="0"/>
                  </a:lnTo>
                  <a:close/>
                </a:path>
              </a:pathLst>
            </a:custGeom>
            <a:blipFill>
              <a:blip r:embed="rId5"/>
              <a:stretch>
                <a:fillRect l="0" t="0" r="0" b="0"/>
              </a:stretch>
            </a:blipFill>
          </p:spPr>
        </p:sp>
        <p:grpSp>
          <p:nvGrpSpPr>
            <p:cNvPr name="Group 27" id="27"/>
            <p:cNvGrpSpPr/>
            <p:nvPr/>
          </p:nvGrpSpPr>
          <p:grpSpPr>
            <a:xfrm rot="0">
              <a:off x="0" y="2237409"/>
              <a:ext cx="2234918" cy="610989"/>
              <a:chOff x="0" y="0"/>
              <a:chExt cx="441465" cy="120689"/>
            </a:xfrm>
          </p:grpSpPr>
          <p:sp>
            <p:nvSpPr>
              <p:cNvPr name="Freeform 28" id="28"/>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29" id="29"/>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당황</a:t>
                </a:r>
              </a:p>
            </p:txBody>
          </p:sp>
        </p:grpSp>
      </p:grpSp>
      <p:grpSp>
        <p:nvGrpSpPr>
          <p:cNvPr name="Group 30" id="30"/>
          <p:cNvGrpSpPr/>
          <p:nvPr/>
        </p:nvGrpSpPr>
        <p:grpSpPr>
          <a:xfrm rot="0">
            <a:off x="12809455" y="5934699"/>
            <a:ext cx="1676189" cy="2136298"/>
            <a:chOff x="0" y="0"/>
            <a:chExt cx="2234918" cy="2848397"/>
          </a:xfrm>
        </p:grpSpPr>
        <p:sp>
          <p:nvSpPr>
            <p:cNvPr name="Freeform 31" id="31"/>
            <p:cNvSpPr/>
            <p:nvPr/>
          </p:nvSpPr>
          <p:spPr>
            <a:xfrm flipH="false" flipV="false" rot="0">
              <a:off x="76604" y="0"/>
              <a:ext cx="2081711" cy="2081711"/>
            </a:xfrm>
            <a:custGeom>
              <a:avLst/>
              <a:gdLst/>
              <a:ahLst/>
              <a:cxnLst/>
              <a:rect r="r" b="b" t="t" l="l"/>
              <a:pathLst>
                <a:path h="2081711" w="2081711">
                  <a:moveTo>
                    <a:pt x="0" y="0"/>
                  </a:moveTo>
                  <a:lnTo>
                    <a:pt x="2081710" y="0"/>
                  </a:lnTo>
                  <a:lnTo>
                    <a:pt x="2081710" y="2081711"/>
                  </a:lnTo>
                  <a:lnTo>
                    <a:pt x="0" y="2081711"/>
                  </a:lnTo>
                  <a:lnTo>
                    <a:pt x="0" y="0"/>
                  </a:lnTo>
                  <a:close/>
                </a:path>
              </a:pathLst>
            </a:custGeom>
            <a:blipFill>
              <a:blip r:embed="rId6"/>
              <a:stretch>
                <a:fillRect l="0" t="0" r="0" b="0"/>
              </a:stretch>
            </a:blipFill>
          </p:spPr>
        </p:sp>
        <p:grpSp>
          <p:nvGrpSpPr>
            <p:cNvPr name="Group 32" id="32"/>
            <p:cNvGrpSpPr/>
            <p:nvPr/>
          </p:nvGrpSpPr>
          <p:grpSpPr>
            <a:xfrm rot="0">
              <a:off x="0" y="2237409"/>
              <a:ext cx="2234918" cy="610989"/>
              <a:chOff x="0" y="0"/>
              <a:chExt cx="441465" cy="120689"/>
            </a:xfrm>
          </p:grpSpPr>
          <p:sp>
            <p:nvSpPr>
              <p:cNvPr name="Freeform 33" id="33"/>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34" id="34"/>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중립</a:t>
                </a:r>
              </a:p>
            </p:txBody>
          </p:sp>
        </p:grpSp>
      </p:grpSp>
      <p:grpSp>
        <p:nvGrpSpPr>
          <p:cNvPr name="Group 35" id="35"/>
          <p:cNvGrpSpPr/>
          <p:nvPr/>
        </p:nvGrpSpPr>
        <p:grpSpPr>
          <a:xfrm rot="0">
            <a:off x="15216697" y="5556384"/>
            <a:ext cx="1676189" cy="2136298"/>
            <a:chOff x="0" y="0"/>
            <a:chExt cx="2234918" cy="2848397"/>
          </a:xfrm>
        </p:grpSpPr>
        <p:sp>
          <p:nvSpPr>
            <p:cNvPr name="Freeform 36" id="36"/>
            <p:cNvSpPr/>
            <p:nvPr/>
          </p:nvSpPr>
          <p:spPr>
            <a:xfrm flipH="false" flipV="false" rot="0">
              <a:off x="76604" y="0"/>
              <a:ext cx="2081711" cy="2081711"/>
            </a:xfrm>
            <a:custGeom>
              <a:avLst/>
              <a:gdLst/>
              <a:ahLst/>
              <a:cxnLst/>
              <a:rect r="r" b="b" t="t" l="l"/>
              <a:pathLst>
                <a:path h="2081711" w="2081711">
                  <a:moveTo>
                    <a:pt x="0" y="0"/>
                  </a:moveTo>
                  <a:lnTo>
                    <a:pt x="2081710" y="0"/>
                  </a:lnTo>
                  <a:lnTo>
                    <a:pt x="2081710" y="2081711"/>
                  </a:lnTo>
                  <a:lnTo>
                    <a:pt x="0" y="2081711"/>
                  </a:lnTo>
                  <a:lnTo>
                    <a:pt x="0" y="0"/>
                  </a:lnTo>
                  <a:close/>
                </a:path>
              </a:pathLst>
            </a:custGeom>
            <a:blipFill>
              <a:blip r:embed="rId7"/>
              <a:stretch>
                <a:fillRect l="0" t="0" r="0" b="0"/>
              </a:stretch>
            </a:blipFill>
          </p:spPr>
        </p:sp>
        <p:grpSp>
          <p:nvGrpSpPr>
            <p:cNvPr name="Group 37" id="37"/>
            <p:cNvGrpSpPr/>
            <p:nvPr/>
          </p:nvGrpSpPr>
          <p:grpSpPr>
            <a:xfrm rot="0">
              <a:off x="0" y="2237409"/>
              <a:ext cx="2234918" cy="610989"/>
              <a:chOff x="0" y="0"/>
              <a:chExt cx="441465" cy="120689"/>
            </a:xfrm>
          </p:grpSpPr>
          <p:sp>
            <p:nvSpPr>
              <p:cNvPr name="Freeform 38" id="38"/>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39" id="39"/>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기쁨</a:t>
                </a:r>
              </a:p>
            </p:txBody>
          </p:sp>
        </p:grpSp>
      </p:grpSp>
      <p:grpSp>
        <p:nvGrpSpPr>
          <p:cNvPr name="Group 40" id="40"/>
          <p:cNvGrpSpPr/>
          <p:nvPr/>
        </p:nvGrpSpPr>
        <p:grpSpPr>
          <a:xfrm rot="0">
            <a:off x="10495234" y="3977127"/>
            <a:ext cx="6226991" cy="950607"/>
            <a:chOff x="0" y="0"/>
            <a:chExt cx="1640031" cy="250366"/>
          </a:xfrm>
        </p:grpSpPr>
        <p:sp>
          <p:nvSpPr>
            <p:cNvPr name="Freeform 41" id="41"/>
            <p:cNvSpPr/>
            <p:nvPr/>
          </p:nvSpPr>
          <p:spPr>
            <a:xfrm flipH="false" flipV="false" rot="0">
              <a:off x="0" y="0"/>
              <a:ext cx="1640031" cy="250366"/>
            </a:xfrm>
            <a:custGeom>
              <a:avLst/>
              <a:gdLst/>
              <a:ahLst/>
              <a:cxnLst/>
              <a:rect r="r" b="b" t="t" l="l"/>
              <a:pathLst>
                <a:path h="250366" w="1640031">
                  <a:moveTo>
                    <a:pt x="0" y="0"/>
                  </a:moveTo>
                  <a:lnTo>
                    <a:pt x="1640031" y="0"/>
                  </a:lnTo>
                  <a:lnTo>
                    <a:pt x="1640031" y="250366"/>
                  </a:lnTo>
                  <a:lnTo>
                    <a:pt x="0" y="250366"/>
                  </a:lnTo>
                  <a:close/>
                </a:path>
              </a:pathLst>
            </a:custGeom>
            <a:solidFill>
              <a:srgbClr val="F2564A"/>
            </a:solidFill>
            <a:ln cap="sq">
              <a:noFill/>
              <a:prstDash val="solid"/>
              <a:miter/>
            </a:ln>
          </p:spPr>
        </p:sp>
        <p:sp>
          <p:nvSpPr>
            <p:cNvPr name="TextBox 42" id="42"/>
            <p:cNvSpPr txBox="true"/>
            <p:nvPr/>
          </p:nvSpPr>
          <p:spPr>
            <a:xfrm>
              <a:off x="0" y="-9525"/>
              <a:ext cx="1640031" cy="259891"/>
            </a:xfrm>
            <a:prstGeom prst="rect">
              <a:avLst/>
            </a:prstGeom>
          </p:spPr>
          <p:txBody>
            <a:bodyPr anchor="ctr" rtlCol="false" tIns="50800" lIns="50800" bIns="50800" rIns="50800"/>
            <a:lstStyle/>
            <a:p>
              <a:pPr algn="ctr" marL="0" indent="0" lvl="0">
                <a:lnSpc>
                  <a:spcPts val="3120"/>
                </a:lnSpc>
                <a:spcBef>
                  <a:spcPct val="0"/>
                </a:spcBef>
              </a:pPr>
              <a:r>
                <a:rPr lang="en-US" sz="2600" spc="130" strike="noStrike" u="none">
                  <a:solidFill>
                    <a:srgbClr val="F4F4F4"/>
                  </a:solidFill>
                  <a:latin typeface="TDTD신굴림"/>
                  <a:ea typeface="TDTD신굴림"/>
                </a:rPr>
                <a:t>7개의 감정 라벨링 중 3개 선택</a:t>
              </a:r>
            </a:p>
            <a:p>
              <a:pPr algn="ctr" marL="0" indent="0" lvl="0">
                <a:lnSpc>
                  <a:spcPts val="3120"/>
                </a:lnSpc>
                <a:spcBef>
                  <a:spcPct val="0"/>
                </a:spcBef>
              </a:pPr>
              <a:r>
                <a:rPr lang="en-US" sz="2600" spc="130" strike="noStrike" u="none">
                  <a:solidFill>
                    <a:srgbClr val="F4F4F4"/>
                  </a:solidFill>
                  <a:latin typeface="TDTD신굴림"/>
                  <a:ea typeface="TDTD신굴림"/>
                </a:rPr>
                <a:t>(기쁨, 당황, 슬픔, 분노, 중립, 불안, 상처)</a:t>
              </a:r>
            </a:p>
          </p:txBody>
        </p:sp>
      </p:grpSp>
      <p:grpSp>
        <p:nvGrpSpPr>
          <p:cNvPr name="Group 43" id="43"/>
          <p:cNvGrpSpPr/>
          <p:nvPr/>
        </p:nvGrpSpPr>
        <p:grpSpPr>
          <a:xfrm rot="0">
            <a:off x="10477066" y="1868135"/>
            <a:ext cx="6245159" cy="584454"/>
            <a:chOff x="0" y="0"/>
            <a:chExt cx="1644815" cy="153930"/>
          </a:xfrm>
        </p:grpSpPr>
        <p:sp>
          <p:nvSpPr>
            <p:cNvPr name="Freeform 44" id="44"/>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45" id="45"/>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ea typeface="TDTD신굴림"/>
                </a:rPr>
                <a:t>활용 데이터 셋 </a:t>
              </a:r>
            </a:p>
          </p:txBody>
        </p:sp>
      </p:grpSp>
      <p:sp>
        <p:nvSpPr>
          <p:cNvPr name="TextBox 46" id="46"/>
          <p:cNvSpPr txBox="true"/>
          <p:nvPr/>
        </p:nvSpPr>
        <p:spPr>
          <a:xfrm rot="0">
            <a:off x="1379556" y="9678438"/>
            <a:ext cx="13676743" cy="228600"/>
          </a:xfrm>
          <a:prstGeom prst="rect">
            <a:avLst/>
          </a:prstGeom>
        </p:spPr>
        <p:txBody>
          <a:bodyPr anchor="t" rtlCol="false" tIns="0" lIns="0" bIns="0" rIns="0">
            <a:spAutoFit/>
          </a:bodyPr>
          <a:lstStyle/>
          <a:p>
            <a:pPr algn="l" marL="0" indent="0" lvl="0">
              <a:lnSpc>
                <a:spcPts val="1774"/>
              </a:lnSpc>
              <a:spcBef>
                <a:spcPct val="0"/>
              </a:spcBef>
            </a:pPr>
            <a:r>
              <a:rPr lang="en-US" sz="1479" spc="73">
                <a:solidFill>
                  <a:srgbClr val="000000"/>
                </a:solidFill>
                <a:latin typeface="TDTD신굴림"/>
                <a:ea typeface="TDTD신굴림"/>
              </a:rPr>
              <a:t>외국인 표정 데이터셋 :</a:t>
            </a:r>
            <a:r>
              <a:rPr lang="en-US" sz="1479" spc="73" u="sng">
                <a:solidFill>
                  <a:srgbClr val="000000"/>
                </a:solidFill>
                <a:latin typeface="TDTD신굴림"/>
                <a:hlinkClick r:id="rId8" tooltip="https://github.com/KDDI-AI-Center/LFW-emotion-dataset"/>
              </a:rPr>
              <a:t> https://github.com/KDDI-AI-Center/LFW-emotion-dataset</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7</a:t>
            </a:r>
          </a:p>
        </p:txBody>
      </p:sp>
      <p:sp>
        <p:nvSpPr>
          <p:cNvPr name="TextBox 6" id="6"/>
          <p:cNvSpPr txBox="true"/>
          <p:nvPr/>
        </p:nvSpPr>
        <p:spPr>
          <a:xfrm rot="0">
            <a:off x="9144000" y="618688"/>
            <a:ext cx="757822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이미지 모델 학습 데이터셋 탐색</a:t>
            </a:r>
          </a:p>
        </p:txBody>
      </p:sp>
      <p:grpSp>
        <p:nvGrpSpPr>
          <p:cNvPr name="Group 7" id="7"/>
          <p:cNvGrpSpPr/>
          <p:nvPr/>
        </p:nvGrpSpPr>
        <p:grpSpPr>
          <a:xfrm rot="0">
            <a:off x="6096879" y="2301772"/>
            <a:ext cx="6245159" cy="584454"/>
            <a:chOff x="0" y="0"/>
            <a:chExt cx="1644815" cy="153930"/>
          </a:xfrm>
        </p:grpSpPr>
        <p:sp>
          <p:nvSpPr>
            <p:cNvPr name="Freeform 8" id="8"/>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9" id="9"/>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ea typeface="TDTD신굴림"/>
                </a:rPr>
                <a:t>활용 데이터 셋 </a:t>
              </a:r>
            </a:p>
          </p:txBody>
        </p:sp>
      </p:grpSp>
      <p:sp>
        <p:nvSpPr>
          <p:cNvPr name="Freeform 10" id="10"/>
          <p:cNvSpPr/>
          <p:nvPr/>
        </p:nvSpPr>
        <p:spPr>
          <a:xfrm flipH="false" flipV="false" rot="0">
            <a:off x="8363359" y="3473497"/>
            <a:ext cx="1561283" cy="1561283"/>
          </a:xfrm>
          <a:custGeom>
            <a:avLst/>
            <a:gdLst/>
            <a:ahLst/>
            <a:cxnLst/>
            <a:rect r="r" b="b" t="t" l="l"/>
            <a:pathLst>
              <a:path h="1561283" w="1561283">
                <a:moveTo>
                  <a:pt x="0" y="0"/>
                </a:moveTo>
                <a:lnTo>
                  <a:pt x="1561282" y="0"/>
                </a:lnTo>
                <a:lnTo>
                  <a:pt x="1561282" y="1561283"/>
                </a:lnTo>
                <a:lnTo>
                  <a:pt x="0" y="1561283"/>
                </a:lnTo>
                <a:lnTo>
                  <a:pt x="0" y="0"/>
                </a:lnTo>
                <a:close/>
              </a:path>
            </a:pathLst>
          </a:custGeom>
          <a:blipFill>
            <a:blip r:embed="rId3"/>
            <a:stretch>
              <a:fillRect l="0" t="0" r="0" b="0"/>
            </a:stretch>
          </a:blipFill>
        </p:spPr>
      </p:sp>
      <p:grpSp>
        <p:nvGrpSpPr>
          <p:cNvPr name="Group 11" id="11"/>
          <p:cNvGrpSpPr/>
          <p:nvPr/>
        </p:nvGrpSpPr>
        <p:grpSpPr>
          <a:xfrm rot="0">
            <a:off x="8305906" y="5151554"/>
            <a:ext cx="1676189" cy="458241"/>
            <a:chOff x="0" y="0"/>
            <a:chExt cx="441465" cy="120689"/>
          </a:xfrm>
        </p:grpSpPr>
        <p:sp>
          <p:nvSpPr>
            <p:cNvPr name="Freeform 12" id="12"/>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13" id="13"/>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당황</a:t>
              </a:r>
            </a:p>
          </p:txBody>
        </p:sp>
      </p:grpSp>
      <p:sp>
        <p:nvSpPr>
          <p:cNvPr name="Freeform 14" id="14"/>
          <p:cNvSpPr/>
          <p:nvPr/>
        </p:nvSpPr>
        <p:spPr>
          <a:xfrm flipH="false" flipV="false" rot="0">
            <a:off x="6974582" y="5943171"/>
            <a:ext cx="4338836" cy="3254127"/>
          </a:xfrm>
          <a:custGeom>
            <a:avLst/>
            <a:gdLst/>
            <a:ahLst/>
            <a:cxnLst/>
            <a:rect r="r" b="b" t="t" l="l"/>
            <a:pathLst>
              <a:path h="3254127" w="4338836">
                <a:moveTo>
                  <a:pt x="0" y="0"/>
                </a:moveTo>
                <a:lnTo>
                  <a:pt x="4338836" y="0"/>
                </a:lnTo>
                <a:lnTo>
                  <a:pt x="4338836" y="3254127"/>
                </a:lnTo>
                <a:lnTo>
                  <a:pt x="0" y="3254127"/>
                </a:lnTo>
                <a:lnTo>
                  <a:pt x="0" y="0"/>
                </a:lnTo>
                <a:close/>
              </a:path>
            </a:pathLst>
          </a:custGeom>
          <a:blipFill>
            <a:blip r:embed="rId4"/>
            <a:stretch>
              <a:fillRect l="0" t="0" r="0" b="0"/>
            </a:stretch>
          </a:blipFill>
        </p:spPr>
      </p:sp>
      <p:sp>
        <p:nvSpPr>
          <p:cNvPr name="Freeform 15" id="15"/>
          <p:cNvSpPr/>
          <p:nvPr/>
        </p:nvSpPr>
        <p:spPr>
          <a:xfrm flipH="false" flipV="false" rot="0">
            <a:off x="13730815" y="3473497"/>
            <a:ext cx="1561283" cy="1561283"/>
          </a:xfrm>
          <a:custGeom>
            <a:avLst/>
            <a:gdLst/>
            <a:ahLst/>
            <a:cxnLst/>
            <a:rect r="r" b="b" t="t" l="l"/>
            <a:pathLst>
              <a:path h="1561283" w="1561283">
                <a:moveTo>
                  <a:pt x="0" y="0"/>
                </a:moveTo>
                <a:lnTo>
                  <a:pt x="1561283" y="0"/>
                </a:lnTo>
                <a:lnTo>
                  <a:pt x="1561283" y="1561283"/>
                </a:lnTo>
                <a:lnTo>
                  <a:pt x="0" y="1561283"/>
                </a:lnTo>
                <a:lnTo>
                  <a:pt x="0" y="0"/>
                </a:lnTo>
                <a:close/>
              </a:path>
            </a:pathLst>
          </a:custGeom>
          <a:blipFill>
            <a:blip r:embed="rId5"/>
            <a:stretch>
              <a:fillRect l="0" t="0" r="0" b="0"/>
            </a:stretch>
          </a:blipFill>
        </p:spPr>
      </p:sp>
      <p:grpSp>
        <p:nvGrpSpPr>
          <p:cNvPr name="Group 16" id="16"/>
          <p:cNvGrpSpPr/>
          <p:nvPr/>
        </p:nvGrpSpPr>
        <p:grpSpPr>
          <a:xfrm rot="0">
            <a:off x="13673362" y="5151554"/>
            <a:ext cx="1676189" cy="458241"/>
            <a:chOff x="0" y="0"/>
            <a:chExt cx="441465" cy="120689"/>
          </a:xfrm>
        </p:grpSpPr>
        <p:sp>
          <p:nvSpPr>
            <p:cNvPr name="Freeform 17" id="17"/>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18" id="18"/>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중립</a:t>
              </a:r>
            </a:p>
          </p:txBody>
        </p:sp>
      </p:grpSp>
      <p:sp>
        <p:nvSpPr>
          <p:cNvPr name="Freeform 19" id="19"/>
          <p:cNvSpPr/>
          <p:nvPr/>
        </p:nvSpPr>
        <p:spPr>
          <a:xfrm flipH="false" flipV="false" rot="0">
            <a:off x="12342038" y="5943171"/>
            <a:ext cx="4338836" cy="3254127"/>
          </a:xfrm>
          <a:custGeom>
            <a:avLst/>
            <a:gdLst/>
            <a:ahLst/>
            <a:cxnLst/>
            <a:rect r="r" b="b" t="t" l="l"/>
            <a:pathLst>
              <a:path h="3254127" w="4338836">
                <a:moveTo>
                  <a:pt x="0" y="0"/>
                </a:moveTo>
                <a:lnTo>
                  <a:pt x="4338836" y="0"/>
                </a:lnTo>
                <a:lnTo>
                  <a:pt x="4338836" y="3254127"/>
                </a:lnTo>
                <a:lnTo>
                  <a:pt x="0" y="3254127"/>
                </a:lnTo>
                <a:lnTo>
                  <a:pt x="0" y="0"/>
                </a:lnTo>
                <a:close/>
              </a:path>
            </a:pathLst>
          </a:custGeom>
          <a:blipFill>
            <a:blip r:embed="rId6"/>
            <a:stretch>
              <a:fillRect l="0" t="0" r="0" b="0"/>
            </a:stretch>
          </a:blipFill>
        </p:spPr>
      </p:sp>
      <p:sp>
        <p:nvSpPr>
          <p:cNvPr name="Freeform 20" id="20"/>
          <p:cNvSpPr/>
          <p:nvPr/>
        </p:nvSpPr>
        <p:spPr>
          <a:xfrm flipH="false" flipV="false" rot="0">
            <a:off x="2995822" y="3473497"/>
            <a:ext cx="1561283" cy="1561283"/>
          </a:xfrm>
          <a:custGeom>
            <a:avLst/>
            <a:gdLst/>
            <a:ahLst/>
            <a:cxnLst/>
            <a:rect r="r" b="b" t="t" l="l"/>
            <a:pathLst>
              <a:path h="1561283" w="1561283">
                <a:moveTo>
                  <a:pt x="0" y="0"/>
                </a:moveTo>
                <a:lnTo>
                  <a:pt x="1561283" y="0"/>
                </a:lnTo>
                <a:lnTo>
                  <a:pt x="1561283" y="1561283"/>
                </a:lnTo>
                <a:lnTo>
                  <a:pt x="0" y="1561283"/>
                </a:lnTo>
                <a:lnTo>
                  <a:pt x="0" y="0"/>
                </a:lnTo>
                <a:close/>
              </a:path>
            </a:pathLst>
          </a:custGeom>
          <a:blipFill>
            <a:blip r:embed="rId7"/>
            <a:stretch>
              <a:fillRect l="0" t="0" r="0" b="0"/>
            </a:stretch>
          </a:blipFill>
        </p:spPr>
      </p:sp>
      <p:grpSp>
        <p:nvGrpSpPr>
          <p:cNvPr name="Group 21" id="21"/>
          <p:cNvGrpSpPr/>
          <p:nvPr/>
        </p:nvGrpSpPr>
        <p:grpSpPr>
          <a:xfrm rot="0">
            <a:off x="2938369" y="5151554"/>
            <a:ext cx="1676189" cy="458241"/>
            <a:chOff x="0" y="0"/>
            <a:chExt cx="441465" cy="120689"/>
          </a:xfrm>
        </p:grpSpPr>
        <p:sp>
          <p:nvSpPr>
            <p:cNvPr name="Freeform 22" id="22"/>
            <p:cNvSpPr/>
            <p:nvPr/>
          </p:nvSpPr>
          <p:spPr>
            <a:xfrm flipH="false" flipV="false" rot="0">
              <a:off x="0" y="0"/>
              <a:ext cx="441465" cy="120689"/>
            </a:xfrm>
            <a:custGeom>
              <a:avLst/>
              <a:gdLst/>
              <a:ahLst/>
              <a:cxnLst/>
              <a:rect r="r" b="b" t="t" l="l"/>
              <a:pathLst>
                <a:path h="120689" w="441465">
                  <a:moveTo>
                    <a:pt x="0" y="0"/>
                  </a:moveTo>
                  <a:lnTo>
                    <a:pt x="441465" y="0"/>
                  </a:lnTo>
                  <a:lnTo>
                    <a:pt x="441465" y="120689"/>
                  </a:lnTo>
                  <a:lnTo>
                    <a:pt x="0" y="120689"/>
                  </a:lnTo>
                  <a:close/>
                </a:path>
              </a:pathLst>
            </a:custGeom>
            <a:solidFill>
              <a:srgbClr val="5D5D5D"/>
            </a:solidFill>
          </p:spPr>
        </p:sp>
        <p:sp>
          <p:nvSpPr>
            <p:cNvPr name="TextBox 23" id="23"/>
            <p:cNvSpPr txBox="true"/>
            <p:nvPr/>
          </p:nvSpPr>
          <p:spPr>
            <a:xfrm>
              <a:off x="0" y="-9525"/>
              <a:ext cx="441465" cy="130214"/>
            </a:xfrm>
            <a:prstGeom prst="rect">
              <a:avLst/>
            </a:prstGeom>
          </p:spPr>
          <p:txBody>
            <a:bodyPr anchor="ctr" rtlCol="false" tIns="50800" lIns="50800" bIns="50800" rIns="50800"/>
            <a:lstStyle/>
            <a:p>
              <a:pPr algn="ctr">
                <a:lnSpc>
                  <a:spcPts val="2760"/>
                </a:lnSpc>
              </a:pPr>
              <a:r>
                <a:rPr lang="en-US" sz="2300" spc="115">
                  <a:solidFill>
                    <a:srgbClr val="FFFFFF"/>
                  </a:solidFill>
                  <a:ea typeface="TDTD신굴림"/>
                </a:rPr>
                <a:t>기쁨</a:t>
              </a:r>
            </a:p>
          </p:txBody>
        </p:sp>
      </p:grpSp>
      <p:sp>
        <p:nvSpPr>
          <p:cNvPr name="Freeform 24" id="24"/>
          <p:cNvSpPr/>
          <p:nvPr/>
        </p:nvSpPr>
        <p:spPr>
          <a:xfrm flipH="false" flipV="false" rot="0">
            <a:off x="1607046" y="5943171"/>
            <a:ext cx="4338836" cy="3254127"/>
          </a:xfrm>
          <a:custGeom>
            <a:avLst/>
            <a:gdLst/>
            <a:ahLst/>
            <a:cxnLst/>
            <a:rect r="r" b="b" t="t" l="l"/>
            <a:pathLst>
              <a:path h="3254127" w="4338836">
                <a:moveTo>
                  <a:pt x="0" y="0"/>
                </a:moveTo>
                <a:lnTo>
                  <a:pt x="4338836" y="0"/>
                </a:lnTo>
                <a:lnTo>
                  <a:pt x="4338836" y="3254127"/>
                </a:lnTo>
                <a:lnTo>
                  <a:pt x="0" y="3254127"/>
                </a:lnTo>
                <a:lnTo>
                  <a:pt x="0" y="0"/>
                </a:lnTo>
                <a:close/>
              </a:path>
            </a:pathLst>
          </a:custGeom>
          <a:blipFill>
            <a:blip r:embed="rId8"/>
            <a:stretch>
              <a:fillRect l="0" t="0" r="0" b="0"/>
            </a:stretch>
          </a:blipFill>
        </p:spPr>
      </p:sp>
      <p:grpSp>
        <p:nvGrpSpPr>
          <p:cNvPr name="Group 25" id="25"/>
          <p:cNvGrpSpPr/>
          <p:nvPr/>
        </p:nvGrpSpPr>
        <p:grpSpPr>
          <a:xfrm rot="0">
            <a:off x="1028700" y="1048187"/>
            <a:ext cx="164054" cy="646827"/>
            <a:chOff x="0" y="0"/>
            <a:chExt cx="43208" cy="170358"/>
          </a:xfrm>
        </p:grpSpPr>
        <p:sp>
          <p:nvSpPr>
            <p:cNvPr name="Freeform 26" id="2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7" id="2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8" id="28"/>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9" id="29"/>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30" id="30"/>
          <p:cNvGrpSpPr/>
          <p:nvPr/>
        </p:nvGrpSpPr>
        <p:grpSpPr>
          <a:xfrm rot="0">
            <a:off x="1110727" y="1028700"/>
            <a:ext cx="164054" cy="646827"/>
            <a:chOff x="0" y="0"/>
            <a:chExt cx="43208" cy="170358"/>
          </a:xfrm>
        </p:grpSpPr>
        <p:sp>
          <p:nvSpPr>
            <p:cNvPr name="Freeform 31" id="3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32" id="3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grpSp>
        <p:nvGrpSpPr>
          <p:cNvPr name="Group 5" id="5"/>
          <p:cNvGrpSpPr/>
          <p:nvPr/>
        </p:nvGrpSpPr>
        <p:grpSpPr>
          <a:xfrm rot="0">
            <a:off x="2043330" y="3727269"/>
            <a:ext cx="6245159" cy="584454"/>
            <a:chOff x="0" y="0"/>
            <a:chExt cx="1644815" cy="153930"/>
          </a:xfrm>
        </p:grpSpPr>
        <p:sp>
          <p:nvSpPr>
            <p:cNvPr name="Freeform 6" id="6"/>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7" id="7"/>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ViT (Vision Transformer)</a:t>
              </a:r>
            </a:p>
          </p:txBody>
        </p:sp>
      </p:grpSp>
      <p:sp>
        <p:nvSpPr>
          <p:cNvPr name="TextBox 8" id="8"/>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8</a:t>
            </a:r>
          </a:p>
        </p:txBody>
      </p:sp>
      <p:sp>
        <p:nvSpPr>
          <p:cNvPr name="TextBox 9" id="9"/>
          <p:cNvSpPr txBox="true"/>
          <p:nvPr/>
        </p:nvSpPr>
        <p:spPr>
          <a:xfrm rot="0">
            <a:off x="9144000" y="618688"/>
            <a:ext cx="679005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ea typeface="TDTD신굴림 Bold"/>
              </a:rPr>
              <a:t>이미지 분류 모델 선정</a:t>
            </a:r>
          </a:p>
        </p:txBody>
      </p:sp>
      <p:grpSp>
        <p:nvGrpSpPr>
          <p:cNvPr name="Group 10" id="10"/>
          <p:cNvGrpSpPr/>
          <p:nvPr/>
        </p:nvGrpSpPr>
        <p:grpSpPr>
          <a:xfrm rot="0">
            <a:off x="4124136" y="5400675"/>
            <a:ext cx="2083548" cy="2083548"/>
            <a:chOff x="0" y="0"/>
            <a:chExt cx="2778064" cy="2778064"/>
          </a:xfrm>
        </p:grpSpPr>
        <p:grpSp>
          <p:nvGrpSpPr>
            <p:cNvPr name="Group 11" id="11"/>
            <p:cNvGrpSpPr/>
            <p:nvPr/>
          </p:nvGrpSpPr>
          <p:grpSpPr>
            <a:xfrm rot="0">
              <a:off x="0" y="0"/>
              <a:ext cx="2778064" cy="277806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13" id="13"/>
              <p:cNvSpPr txBox="true"/>
              <p:nvPr/>
            </p:nvSpPr>
            <p:spPr>
              <a:xfrm>
                <a:off x="76200" y="66675"/>
                <a:ext cx="660400" cy="669925"/>
              </a:xfrm>
              <a:prstGeom prst="rect">
                <a:avLst/>
              </a:prstGeom>
            </p:spPr>
            <p:txBody>
              <a:bodyPr anchor="ctr" rtlCol="false" tIns="41467" lIns="41467" bIns="41467" rIns="41467"/>
              <a:lstStyle/>
              <a:p>
                <a:pPr algn="ctr">
                  <a:lnSpc>
                    <a:spcPts val="1800"/>
                  </a:lnSpc>
                </a:pPr>
              </a:p>
            </p:txBody>
          </p:sp>
        </p:grpSp>
        <p:sp>
          <p:nvSpPr>
            <p:cNvPr name="Freeform 14" id="14"/>
            <p:cNvSpPr/>
            <p:nvPr/>
          </p:nvSpPr>
          <p:spPr>
            <a:xfrm flipH="false" flipV="false" rot="0">
              <a:off x="467441" y="467441"/>
              <a:ext cx="1843183" cy="1843183"/>
            </a:xfrm>
            <a:custGeom>
              <a:avLst/>
              <a:gdLst/>
              <a:ahLst/>
              <a:cxnLst/>
              <a:rect r="r" b="b" t="t" l="l"/>
              <a:pathLst>
                <a:path h="1843183" w="1843183">
                  <a:moveTo>
                    <a:pt x="0" y="0"/>
                  </a:moveTo>
                  <a:lnTo>
                    <a:pt x="1843182" y="0"/>
                  </a:lnTo>
                  <a:lnTo>
                    <a:pt x="1843182" y="1843182"/>
                  </a:lnTo>
                  <a:lnTo>
                    <a:pt x="0" y="1843182"/>
                  </a:lnTo>
                  <a:lnTo>
                    <a:pt x="0" y="0"/>
                  </a:lnTo>
                  <a:close/>
                </a:path>
              </a:pathLst>
            </a:custGeom>
            <a:blipFill>
              <a:blip r:embed="rId3"/>
              <a:stretch>
                <a:fillRect l="0" t="0" r="0" b="0"/>
              </a:stretch>
            </a:blipFill>
          </p:spPr>
        </p:sp>
      </p:grpSp>
      <p:grpSp>
        <p:nvGrpSpPr>
          <p:cNvPr name="Group 15" id="15"/>
          <p:cNvGrpSpPr/>
          <p:nvPr/>
        </p:nvGrpSpPr>
        <p:grpSpPr>
          <a:xfrm rot="0">
            <a:off x="11926678" y="5455353"/>
            <a:ext cx="2083548" cy="208354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5355"/>
            </a:solidFill>
          </p:spPr>
        </p:sp>
        <p:sp>
          <p:nvSpPr>
            <p:cNvPr name="TextBox 17" id="17"/>
            <p:cNvSpPr txBox="true"/>
            <p:nvPr/>
          </p:nvSpPr>
          <p:spPr>
            <a:xfrm>
              <a:off x="76200" y="66675"/>
              <a:ext cx="660400" cy="669925"/>
            </a:xfrm>
            <a:prstGeom prst="rect">
              <a:avLst/>
            </a:prstGeom>
          </p:spPr>
          <p:txBody>
            <a:bodyPr anchor="ctr" rtlCol="false" tIns="41467" lIns="41467" bIns="41467" rIns="41467"/>
            <a:lstStyle/>
            <a:p>
              <a:pPr algn="ctr">
                <a:lnSpc>
                  <a:spcPts val="1800"/>
                </a:lnSpc>
              </a:pPr>
            </a:p>
          </p:txBody>
        </p:sp>
      </p:grpSp>
      <p:sp>
        <p:nvSpPr>
          <p:cNvPr name="Freeform 18" id="18"/>
          <p:cNvSpPr/>
          <p:nvPr/>
        </p:nvSpPr>
        <p:spPr>
          <a:xfrm flipH="false" flipV="false" rot="0">
            <a:off x="12277258" y="5805933"/>
            <a:ext cx="1382387" cy="1382387"/>
          </a:xfrm>
          <a:custGeom>
            <a:avLst/>
            <a:gdLst/>
            <a:ahLst/>
            <a:cxnLst/>
            <a:rect r="r" b="b" t="t" l="l"/>
            <a:pathLst>
              <a:path h="1382387" w="1382387">
                <a:moveTo>
                  <a:pt x="0" y="0"/>
                </a:moveTo>
                <a:lnTo>
                  <a:pt x="1382387" y="0"/>
                </a:lnTo>
                <a:lnTo>
                  <a:pt x="1382387" y="1382387"/>
                </a:lnTo>
                <a:lnTo>
                  <a:pt x="0" y="1382387"/>
                </a:lnTo>
                <a:lnTo>
                  <a:pt x="0" y="0"/>
                </a:lnTo>
                <a:close/>
              </a:path>
            </a:pathLst>
          </a:custGeom>
          <a:blipFill>
            <a:blip r:embed="rId4"/>
            <a:stretch>
              <a:fillRect l="0" t="0" r="0" b="0"/>
            </a:stretch>
          </a:blipFill>
        </p:spPr>
      </p:sp>
      <p:grpSp>
        <p:nvGrpSpPr>
          <p:cNvPr name="Group 19" id="19"/>
          <p:cNvGrpSpPr/>
          <p:nvPr/>
        </p:nvGrpSpPr>
        <p:grpSpPr>
          <a:xfrm rot="0">
            <a:off x="9845872" y="3727269"/>
            <a:ext cx="6245159" cy="584454"/>
            <a:chOff x="0" y="0"/>
            <a:chExt cx="1644815" cy="153930"/>
          </a:xfrm>
        </p:grpSpPr>
        <p:sp>
          <p:nvSpPr>
            <p:cNvPr name="Freeform 20" id="20"/>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21" id="21"/>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MLP- Mixer</a:t>
              </a:r>
            </a:p>
          </p:txBody>
        </p:sp>
      </p:grpSp>
      <p:grpSp>
        <p:nvGrpSpPr>
          <p:cNvPr name="Group 22" id="22"/>
          <p:cNvGrpSpPr/>
          <p:nvPr/>
        </p:nvGrpSpPr>
        <p:grpSpPr>
          <a:xfrm rot="0">
            <a:off x="1028700" y="1048187"/>
            <a:ext cx="164054" cy="646827"/>
            <a:chOff x="0" y="0"/>
            <a:chExt cx="43208" cy="170358"/>
          </a:xfrm>
        </p:grpSpPr>
        <p:sp>
          <p:nvSpPr>
            <p:cNvPr name="Freeform 23" id="23"/>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4" id="24"/>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25" id="25"/>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26" id="26"/>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27" id="27"/>
          <p:cNvGrpSpPr/>
          <p:nvPr/>
        </p:nvGrpSpPr>
        <p:grpSpPr>
          <a:xfrm rot="0">
            <a:off x="1110727" y="1028700"/>
            <a:ext cx="164054" cy="646827"/>
            <a:chOff x="0" y="0"/>
            <a:chExt cx="43208" cy="170358"/>
          </a:xfrm>
        </p:grpSpPr>
        <p:sp>
          <p:nvSpPr>
            <p:cNvPr name="Freeform 28" id="28"/>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29" id="29"/>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6477" y="333582"/>
            <a:ext cx="17230585" cy="9619837"/>
            <a:chOff x="0" y="0"/>
            <a:chExt cx="4587993" cy="2561476"/>
          </a:xfrm>
        </p:grpSpPr>
        <p:sp>
          <p:nvSpPr>
            <p:cNvPr name="Freeform 3" id="3"/>
            <p:cNvSpPr/>
            <p:nvPr/>
          </p:nvSpPr>
          <p:spPr>
            <a:xfrm flipH="false" flipV="false" rot="0">
              <a:off x="0" y="0"/>
              <a:ext cx="4587992" cy="2561476"/>
            </a:xfrm>
            <a:custGeom>
              <a:avLst/>
              <a:gdLst/>
              <a:ahLst/>
              <a:cxnLst/>
              <a:rect r="r" b="b" t="t" l="l"/>
              <a:pathLst>
                <a:path h="2561476" w="4587992">
                  <a:moveTo>
                    <a:pt x="0" y="0"/>
                  </a:moveTo>
                  <a:lnTo>
                    <a:pt x="4587992" y="0"/>
                  </a:lnTo>
                  <a:lnTo>
                    <a:pt x="4587992" y="2561476"/>
                  </a:lnTo>
                  <a:lnTo>
                    <a:pt x="0" y="2561476"/>
                  </a:lnTo>
                  <a:close/>
                </a:path>
              </a:pathLst>
            </a:custGeom>
            <a:solidFill>
              <a:srgbClr val="FFFFFF"/>
            </a:solidFill>
          </p:spPr>
        </p:sp>
        <p:sp>
          <p:nvSpPr>
            <p:cNvPr name="TextBox 4" id="4"/>
            <p:cNvSpPr txBox="true"/>
            <p:nvPr/>
          </p:nvSpPr>
          <p:spPr>
            <a:xfrm>
              <a:off x="0" y="-19050"/>
              <a:ext cx="4587993" cy="2580526"/>
            </a:xfrm>
            <a:prstGeom prst="rect">
              <a:avLst/>
            </a:prstGeom>
          </p:spPr>
          <p:txBody>
            <a:bodyPr anchor="ctr" rtlCol="false" tIns="50800" lIns="50800" bIns="50800" rIns="50800"/>
            <a:lstStyle/>
            <a:p>
              <a:pPr algn="ctr">
                <a:lnSpc>
                  <a:spcPts val="1800"/>
                </a:lnSpc>
              </a:pPr>
            </a:p>
          </p:txBody>
        </p:sp>
      </p:grpSp>
      <p:sp>
        <p:nvSpPr>
          <p:cNvPr name="TextBox 5" id="5"/>
          <p:cNvSpPr txBox="true"/>
          <p:nvPr/>
        </p:nvSpPr>
        <p:spPr>
          <a:xfrm rot="0">
            <a:off x="15497771" y="9957200"/>
            <a:ext cx="2790229" cy="329800"/>
          </a:xfrm>
          <a:prstGeom prst="rect">
            <a:avLst/>
          </a:prstGeom>
        </p:spPr>
        <p:txBody>
          <a:bodyPr anchor="t" rtlCol="false" tIns="0" lIns="0" bIns="0" rIns="0">
            <a:spAutoFit/>
          </a:bodyPr>
          <a:lstStyle/>
          <a:p>
            <a:pPr algn="ctr" marL="0" indent="0" lvl="0">
              <a:lnSpc>
                <a:spcPts val="2647"/>
              </a:lnSpc>
              <a:spcBef>
                <a:spcPct val="0"/>
              </a:spcBef>
            </a:pPr>
            <a:r>
              <a:rPr lang="en-US" sz="1890">
                <a:solidFill>
                  <a:srgbClr val="000000"/>
                </a:solidFill>
                <a:latin typeface="TDTD신굴림"/>
              </a:rPr>
              <a:t>9</a:t>
            </a:r>
          </a:p>
        </p:txBody>
      </p:sp>
      <p:sp>
        <p:nvSpPr>
          <p:cNvPr name="TextBox 6" id="6"/>
          <p:cNvSpPr txBox="true"/>
          <p:nvPr/>
        </p:nvSpPr>
        <p:spPr>
          <a:xfrm rot="0">
            <a:off x="9298302" y="618688"/>
            <a:ext cx="6790055" cy="733425"/>
          </a:xfrm>
          <a:prstGeom prst="rect">
            <a:avLst/>
          </a:prstGeom>
        </p:spPr>
        <p:txBody>
          <a:bodyPr anchor="t" rtlCol="false" tIns="0" lIns="0" bIns="0" rIns="0">
            <a:spAutoFit/>
          </a:bodyPr>
          <a:lstStyle/>
          <a:p>
            <a:pPr algn="ctr">
              <a:lnSpc>
                <a:spcPts val="5850"/>
              </a:lnSpc>
              <a:spcBef>
                <a:spcPct val="0"/>
              </a:spcBef>
            </a:pPr>
            <a:r>
              <a:rPr lang="en-US" sz="4500">
                <a:solidFill>
                  <a:srgbClr val="EA5355"/>
                </a:solidFill>
                <a:latin typeface="TDTD신굴림"/>
                <a:ea typeface="TDTD신굴림"/>
              </a:rPr>
              <a:t>이미지 분류 모델 선정 -1</a:t>
            </a:r>
          </a:p>
        </p:txBody>
      </p:sp>
      <p:sp>
        <p:nvSpPr>
          <p:cNvPr name="Freeform 7" id="7"/>
          <p:cNvSpPr/>
          <p:nvPr/>
        </p:nvSpPr>
        <p:spPr>
          <a:xfrm flipH="false" flipV="false" rot="0">
            <a:off x="699697" y="3161381"/>
            <a:ext cx="10552359" cy="5814143"/>
          </a:xfrm>
          <a:custGeom>
            <a:avLst/>
            <a:gdLst/>
            <a:ahLst/>
            <a:cxnLst/>
            <a:rect r="r" b="b" t="t" l="l"/>
            <a:pathLst>
              <a:path h="5814143" w="10552359">
                <a:moveTo>
                  <a:pt x="0" y="0"/>
                </a:moveTo>
                <a:lnTo>
                  <a:pt x="10552359" y="0"/>
                </a:lnTo>
                <a:lnTo>
                  <a:pt x="10552359" y="5814143"/>
                </a:lnTo>
                <a:lnTo>
                  <a:pt x="0" y="5814143"/>
                </a:lnTo>
                <a:lnTo>
                  <a:pt x="0" y="0"/>
                </a:lnTo>
                <a:close/>
              </a:path>
            </a:pathLst>
          </a:custGeom>
          <a:blipFill>
            <a:blip r:embed="rId3"/>
            <a:stretch>
              <a:fillRect l="0" t="0" r="0" b="0"/>
            </a:stretch>
          </a:blipFill>
        </p:spPr>
      </p:sp>
      <p:sp>
        <p:nvSpPr>
          <p:cNvPr name="Freeform 8" id="8"/>
          <p:cNvSpPr/>
          <p:nvPr/>
        </p:nvSpPr>
        <p:spPr>
          <a:xfrm flipH="false" flipV="false" rot="0">
            <a:off x="1090638" y="7500966"/>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49166" t="0" r="-244167" b="-195000"/>
            </a:stretch>
          </a:blipFill>
        </p:spPr>
      </p:sp>
      <p:sp>
        <p:nvSpPr>
          <p:cNvPr name="Freeform 9" id="9"/>
          <p:cNvSpPr/>
          <p:nvPr/>
        </p:nvSpPr>
        <p:spPr>
          <a:xfrm flipH="false" flipV="false" rot="0">
            <a:off x="1483136" y="7500966"/>
            <a:ext cx="313934" cy="313934"/>
          </a:xfrm>
          <a:custGeom>
            <a:avLst/>
            <a:gdLst/>
            <a:ahLst/>
            <a:cxnLst/>
            <a:rect r="r" b="b" t="t" l="l"/>
            <a:pathLst>
              <a:path h="313934" w="313934">
                <a:moveTo>
                  <a:pt x="0" y="0"/>
                </a:moveTo>
                <a:lnTo>
                  <a:pt x="313935" y="0"/>
                </a:lnTo>
                <a:lnTo>
                  <a:pt x="313935" y="313934"/>
                </a:lnTo>
                <a:lnTo>
                  <a:pt x="0" y="313934"/>
                </a:lnTo>
                <a:lnTo>
                  <a:pt x="0" y="0"/>
                </a:lnTo>
                <a:close/>
              </a:path>
            </a:pathLst>
          </a:custGeom>
          <a:blipFill>
            <a:blip r:embed="rId4"/>
            <a:stretch>
              <a:fillRect l="-147487" t="0" r="-137714" b="-188901"/>
            </a:stretch>
          </a:blipFill>
        </p:spPr>
      </p:sp>
      <p:sp>
        <p:nvSpPr>
          <p:cNvPr name="Freeform 10" id="10"/>
          <p:cNvSpPr/>
          <p:nvPr/>
        </p:nvSpPr>
        <p:spPr>
          <a:xfrm flipH="false" flipV="false" rot="0">
            <a:off x="1861892" y="7500966"/>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259647" t="0" r="-51378" b="-208269"/>
            </a:stretch>
          </a:blipFill>
        </p:spPr>
      </p:sp>
      <p:sp>
        <p:nvSpPr>
          <p:cNvPr name="Freeform 11" id="11"/>
          <p:cNvSpPr/>
          <p:nvPr/>
        </p:nvSpPr>
        <p:spPr>
          <a:xfrm flipH="false" flipV="false" rot="0">
            <a:off x="1861892" y="8245827"/>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265012" t="-212867" r="-52144" b="0"/>
            </a:stretch>
          </a:blipFill>
        </p:spPr>
      </p:sp>
      <p:sp>
        <p:nvSpPr>
          <p:cNvPr name="Freeform 12" id="12"/>
          <p:cNvSpPr/>
          <p:nvPr/>
        </p:nvSpPr>
        <p:spPr>
          <a:xfrm flipH="false" flipV="false" rot="0">
            <a:off x="1090638" y="8245827"/>
            <a:ext cx="313934" cy="313934"/>
          </a:xfrm>
          <a:custGeom>
            <a:avLst/>
            <a:gdLst/>
            <a:ahLst/>
            <a:cxnLst/>
            <a:rect r="r" b="b" t="t" l="l"/>
            <a:pathLst>
              <a:path h="313934" w="313934">
                <a:moveTo>
                  <a:pt x="0" y="0"/>
                </a:moveTo>
                <a:lnTo>
                  <a:pt x="313934" y="0"/>
                </a:lnTo>
                <a:lnTo>
                  <a:pt x="313934" y="313934"/>
                </a:lnTo>
                <a:lnTo>
                  <a:pt x="0" y="313934"/>
                </a:lnTo>
                <a:lnTo>
                  <a:pt x="0" y="0"/>
                </a:lnTo>
                <a:close/>
              </a:path>
            </a:pathLst>
          </a:custGeom>
          <a:blipFill>
            <a:blip r:embed="rId4"/>
            <a:stretch>
              <a:fillRect l="-49959" t="-199755" r="-249714" b="0"/>
            </a:stretch>
          </a:blipFill>
        </p:spPr>
      </p:sp>
      <p:sp>
        <p:nvSpPr>
          <p:cNvPr name="Freeform 13" id="13"/>
          <p:cNvSpPr/>
          <p:nvPr/>
        </p:nvSpPr>
        <p:spPr>
          <a:xfrm flipH="false" flipV="false" rot="0">
            <a:off x="1483136" y="8245827"/>
            <a:ext cx="313934" cy="313934"/>
          </a:xfrm>
          <a:custGeom>
            <a:avLst/>
            <a:gdLst/>
            <a:ahLst/>
            <a:cxnLst/>
            <a:rect r="r" b="b" t="t" l="l"/>
            <a:pathLst>
              <a:path h="313934" w="313934">
                <a:moveTo>
                  <a:pt x="0" y="0"/>
                </a:moveTo>
                <a:lnTo>
                  <a:pt x="313935" y="0"/>
                </a:lnTo>
                <a:lnTo>
                  <a:pt x="313935" y="313934"/>
                </a:lnTo>
                <a:lnTo>
                  <a:pt x="0" y="313934"/>
                </a:lnTo>
                <a:lnTo>
                  <a:pt x="0" y="0"/>
                </a:lnTo>
                <a:close/>
              </a:path>
            </a:pathLst>
          </a:custGeom>
          <a:blipFill>
            <a:blip r:embed="rId4"/>
            <a:stretch>
              <a:fillRect l="-150247" t="-200394" r="-150278" b="0"/>
            </a:stretch>
          </a:blipFill>
        </p:spPr>
      </p:sp>
      <p:sp>
        <p:nvSpPr>
          <p:cNvPr name="Freeform 14" id="14"/>
          <p:cNvSpPr/>
          <p:nvPr/>
        </p:nvSpPr>
        <p:spPr>
          <a:xfrm flipH="false" flipV="false" rot="0">
            <a:off x="1861892" y="7873396"/>
            <a:ext cx="313934" cy="313934"/>
          </a:xfrm>
          <a:custGeom>
            <a:avLst/>
            <a:gdLst/>
            <a:ahLst/>
            <a:cxnLst/>
            <a:rect r="r" b="b" t="t" l="l"/>
            <a:pathLst>
              <a:path h="313934" w="313934">
                <a:moveTo>
                  <a:pt x="0" y="0"/>
                </a:moveTo>
                <a:lnTo>
                  <a:pt x="313934" y="0"/>
                </a:lnTo>
                <a:lnTo>
                  <a:pt x="313934" y="313935"/>
                </a:lnTo>
                <a:lnTo>
                  <a:pt x="0" y="313935"/>
                </a:lnTo>
                <a:lnTo>
                  <a:pt x="0" y="0"/>
                </a:lnTo>
                <a:close/>
              </a:path>
            </a:pathLst>
          </a:custGeom>
          <a:blipFill>
            <a:blip r:embed="rId4"/>
            <a:stretch>
              <a:fillRect l="-262311" t="-113410" r="-51758" b="-97142"/>
            </a:stretch>
          </a:blipFill>
        </p:spPr>
      </p:sp>
      <p:sp>
        <p:nvSpPr>
          <p:cNvPr name="Freeform 15" id="15"/>
          <p:cNvSpPr/>
          <p:nvPr/>
        </p:nvSpPr>
        <p:spPr>
          <a:xfrm flipH="false" flipV="false" rot="0">
            <a:off x="1090638" y="7873396"/>
            <a:ext cx="313934" cy="313934"/>
          </a:xfrm>
          <a:custGeom>
            <a:avLst/>
            <a:gdLst/>
            <a:ahLst/>
            <a:cxnLst/>
            <a:rect r="r" b="b" t="t" l="l"/>
            <a:pathLst>
              <a:path h="313934" w="313934">
                <a:moveTo>
                  <a:pt x="0" y="0"/>
                </a:moveTo>
                <a:lnTo>
                  <a:pt x="313934" y="0"/>
                </a:lnTo>
                <a:lnTo>
                  <a:pt x="313934" y="313935"/>
                </a:lnTo>
                <a:lnTo>
                  <a:pt x="0" y="313935"/>
                </a:lnTo>
                <a:lnTo>
                  <a:pt x="0" y="0"/>
                </a:lnTo>
                <a:close/>
              </a:path>
            </a:pathLst>
          </a:custGeom>
          <a:blipFill>
            <a:blip r:embed="rId4"/>
            <a:stretch>
              <a:fillRect l="-51573" t="-104726" r="-261017" b="-104716"/>
            </a:stretch>
          </a:blipFill>
        </p:spPr>
      </p:sp>
      <p:sp>
        <p:nvSpPr>
          <p:cNvPr name="Freeform 16" id="16"/>
          <p:cNvSpPr/>
          <p:nvPr/>
        </p:nvSpPr>
        <p:spPr>
          <a:xfrm flipH="false" flipV="false" rot="0">
            <a:off x="1483136" y="7873396"/>
            <a:ext cx="313934" cy="313934"/>
          </a:xfrm>
          <a:custGeom>
            <a:avLst/>
            <a:gdLst/>
            <a:ahLst/>
            <a:cxnLst/>
            <a:rect r="r" b="b" t="t" l="l"/>
            <a:pathLst>
              <a:path h="313934" w="313934">
                <a:moveTo>
                  <a:pt x="0" y="0"/>
                </a:moveTo>
                <a:lnTo>
                  <a:pt x="313935" y="0"/>
                </a:lnTo>
                <a:lnTo>
                  <a:pt x="313935" y="313935"/>
                </a:lnTo>
                <a:lnTo>
                  <a:pt x="0" y="313935"/>
                </a:lnTo>
                <a:lnTo>
                  <a:pt x="0" y="0"/>
                </a:lnTo>
                <a:close/>
              </a:path>
            </a:pathLst>
          </a:custGeom>
          <a:blipFill>
            <a:blip r:embed="rId4"/>
            <a:stretch>
              <a:fillRect l="-176080" t="-119348" r="-174668" b="-118713"/>
            </a:stretch>
          </a:blipFill>
        </p:spPr>
      </p:sp>
      <p:sp>
        <p:nvSpPr>
          <p:cNvPr name="Freeform 17" id="17"/>
          <p:cNvSpPr/>
          <p:nvPr/>
        </p:nvSpPr>
        <p:spPr>
          <a:xfrm flipH="false" flipV="false" rot="0">
            <a:off x="3266633"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49166" t="0" r="-244167" b="-195000"/>
            </a:stretch>
          </a:blipFill>
        </p:spPr>
      </p:sp>
      <p:sp>
        <p:nvSpPr>
          <p:cNvPr name="Freeform 18" id="18"/>
          <p:cNvSpPr/>
          <p:nvPr/>
        </p:nvSpPr>
        <p:spPr>
          <a:xfrm flipH="false" flipV="false" rot="0">
            <a:off x="3771158"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147487" t="0" r="-137714" b="-188901"/>
            </a:stretch>
          </a:blipFill>
        </p:spPr>
      </p:sp>
      <p:sp>
        <p:nvSpPr>
          <p:cNvPr name="Freeform 19" id="19"/>
          <p:cNvSpPr/>
          <p:nvPr/>
        </p:nvSpPr>
        <p:spPr>
          <a:xfrm flipH="false" flipV="false" rot="0">
            <a:off x="4257352"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259647" t="0" r="-51378" b="-208269"/>
            </a:stretch>
          </a:blipFill>
        </p:spPr>
      </p:sp>
      <p:sp>
        <p:nvSpPr>
          <p:cNvPr name="Freeform 20" id="20"/>
          <p:cNvSpPr/>
          <p:nvPr/>
        </p:nvSpPr>
        <p:spPr>
          <a:xfrm flipH="false" flipV="false" rot="0">
            <a:off x="4761877"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51573" t="-104726" r="-261017" b="-104716"/>
            </a:stretch>
          </a:blipFill>
        </p:spPr>
      </p:sp>
      <p:sp>
        <p:nvSpPr>
          <p:cNvPr name="Freeform 21" id="21"/>
          <p:cNvSpPr/>
          <p:nvPr/>
        </p:nvSpPr>
        <p:spPr>
          <a:xfrm flipH="false" flipV="false" rot="0">
            <a:off x="5253309"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176080" t="-119348" r="-174668" b="-118713"/>
            </a:stretch>
          </a:blipFill>
        </p:spPr>
      </p:sp>
      <p:sp>
        <p:nvSpPr>
          <p:cNvPr name="Freeform 22" id="22"/>
          <p:cNvSpPr/>
          <p:nvPr/>
        </p:nvSpPr>
        <p:spPr>
          <a:xfrm flipH="false" flipV="false" rot="0">
            <a:off x="5744741"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262311" t="-113410" r="-51758" b="-97142"/>
            </a:stretch>
          </a:blipFill>
        </p:spPr>
      </p:sp>
      <p:sp>
        <p:nvSpPr>
          <p:cNvPr name="Freeform 23" id="23"/>
          <p:cNvSpPr/>
          <p:nvPr/>
        </p:nvSpPr>
        <p:spPr>
          <a:xfrm flipH="false" flipV="false" rot="0">
            <a:off x="6236173" y="7766907"/>
            <a:ext cx="439059" cy="439059"/>
          </a:xfrm>
          <a:custGeom>
            <a:avLst/>
            <a:gdLst/>
            <a:ahLst/>
            <a:cxnLst/>
            <a:rect r="r" b="b" t="t" l="l"/>
            <a:pathLst>
              <a:path h="439059" w="439059">
                <a:moveTo>
                  <a:pt x="0" y="0"/>
                </a:moveTo>
                <a:lnTo>
                  <a:pt x="439059" y="0"/>
                </a:lnTo>
                <a:lnTo>
                  <a:pt x="439059" y="439059"/>
                </a:lnTo>
                <a:lnTo>
                  <a:pt x="0" y="439059"/>
                </a:lnTo>
                <a:lnTo>
                  <a:pt x="0" y="0"/>
                </a:lnTo>
                <a:close/>
              </a:path>
            </a:pathLst>
          </a:custGeom>
          <a:blipFill>
            <a:blip r:embed="rId4"/>
            <a:stretch>
              <a:fillRect l="-49959" t="-199755" r="-249714" b="0"/>
            </a:stretch>
          </a:blipFill>
        </p:spPr>
      </p:sp>
      <p:sp>
        <p:nvSpPr>
          <p:cNvPr name="Freeform 24" id="24"/>
          <p:cNvSpPr/>
          <p:nvPr/>
        </p:nvSpPr>
        <p:spPr>
          <a:xfrm flipH="false" flipV="false" rot="0">
            <a:off x="6727604" y="7766907"/>
            <a:ext cx="439059" cy="439059"/>
          </a:xfrm>
          <a:custGeom>
            <a:avLst/>
            <a:gdLst/>
            <a:ahLst/>
            <a:cxnLst/>
            <a:rect r="r" b="b" t="t" l="l"/>
            <a:pathLst>
              <a:path h="439059" w="439059">
                <a:moveTo>
                  <a:pt x="0" y="0"/>
                </a:moveTo>
                <a:lnTo>
                  <a:pt x="439060" y="0"/>
                </a:lnTo>
                <a:lnTo>
                  <a:pt x="439060" y="439059"/>
                </a:lnTo>
                <a:lnTo>
                  <a:pt x="0" y="439059"/>
                </a:lnTo>
                <a:lnTo>
                  <a:pt x="0" y="0"/>
                </a:lnTo>
                <a:close/>
              </a:path>
            </a:pathLst>
          </a:custGeom>
          <a:blipFill>
            <a:blip r:embed="rId4"/>
            <a:stretch>
              <a:fillRect l="-150247" t="-200394" r="-150278" b="0"/>
            </a:stretch>
          </a:blipFill>
        </p:spPr>
      </p:sp>
      <p:sp>
        <p:nvSpPr>
          <p:cNvPr name="Freeform 25" id="25"/>
          <p:cNvSpPr/>
          <p:nvPr/>
        </p:nvSpPr>
        <p:spPr>
          <a:xfrm flipH="false" flipV="false" rot="0">
            <a:off x="7219036" y="7766907"/>
            <a:ext cx="439059" cy="439059"/>
          </a:xfrm>
          <a:custGeom>
            <a:avLst/>
            <a:gdLst/>
            <a:ahLst/>
            <a:cxnLst/>
            <a:rect r="r" b="b" t="t" l="l"/>
            <a:pathLst>
              <a:path h="439059" w="439059">
                <a:moveTo>
                  <a:pt x="0" y="0"/>
                </a:moveTo>
                <a:lnTo>
                  <a:pt x="439060" y="0"/>
                </a:lnTo>
                <a:lnTo>
                  <a:pt x="439060" y="439059"/>
                </a:lnTo>
                <a:lnTo>
                  <a:pt x="0" y="439059"/>
                </a:lnTo>
                <a:lnTo>
                  <a:pt x="0" y="0"/>
                </a:lnTo>
                <a:close/>
              </a:path>
            </a:pathLst>
          </a:custGeom>
          <a:blipFill>
            <a:blip r:embed="rId4"/>
            <a:stretch>
              <a:fillRect l="-265012" t="-212867" r="-52144" b="0"/>
            </a:stretch>
          </a:blipFill>
        </p:spPr>
      </p:sp>
      <p:grpSp>
        <p:nvGrpSpPr>
          <p:cNvPr name="Group 26" id="26"/>
          <p:cNvGrpSpPr/>
          <p:nvPr/>
        </p:nvGrpSpPr>
        <p:grpSpPr>
          <a:xfrm rot="0">
            <a:off x="11252056" y="3161381"/>
            <a:ext cx="6007223" cy="3309348"/>
            <a:chOff x="0" y="0"/>
            <a:chExt cx="1582149" cy="871598"/>
          </a:xfrm>
        </p:grpSpPr>
        <p:sp>
          <p:nvSpPr>
            <p:cNvPr name="Freeform 27" id="27"/>
            <p:cNvSpPr/>
            <p:nvPr/>
          </p:nvSpPr>
          <p:spPr>
            <a:xfrm flipH="false" flipV="false" rot="0">
              <a:off x="0" y="0"/>
              <a:ext cx="1582149" cy="871598"/>
            </a:xfrm>
            <a:custGeom>
              <a:avLst/>
              <a:gdLst/>
              <a:ahLst/>
              <a:cxnLst/>
              <a:rect r="r" b="b" t="t" l="l"/>
              <a:pathLst>
                <a:path h="871598" w="1582149">
                  <a:moveTo>
                    <a:pt x="65727" y="0"/>
                  </a:moveTo>
                  <a:lnTo>
                    <a:pt x="1516422" y="0"/>
                  </a:lnTo>
                  <a:cubicBezTo>
                    <a:pt x="1533854" y="0"/>
                    <a:pt x="1550572" y="6925"/>
                    <a:pt x="1562898" y="19251"/>
                  </a:cubicBezTo>
                  <a:cubicBezTo>
                    <a:pt x="1575225" y="31577"/>
                    <a:pt x="1582149" y="48295"/>
                    <a:pt x="1582149" y="65727"/>
                  </a:cubicBezTo>
                  <a:lnTo>
                    <a:pt x="1582149" y="805871"/>
                  </a:lnTo>
                  <a:cubicBezTo>
                    <a:pt x="1582149" y="842171"/>
                    <a:pt x="1552722" y="871598"/>
                    <a:pt x="1516422" y="871598"/>
                  </a:cubicBezTo>
                  <a:lnTo>
                    <a:pt x="65727" y="871598"/>
                  </a:lnTo>
                  <a:cubicBezTo>
                    <a:pt x="48295" y="871598"/>
                    <a:pt x="31577" y="864673"/>
                    <a:pt x="19251" y="852347"/>
                  </a:cubicBezTo>
                  <a:cubicBezTo>
                    <a:pt x="6925" y="840021"/>
                    <a:pt x="0" y="823303"/>
                    <a:pt x="0" y="805871"/>
                  </a:cubicBezTo>
                  <a:lnTo>
                    <a:pt x="0" y="65727"/>
                  </a:lnTo>
                  <a:cubicBezTo>
                    <a:pt x="0" y="29427"/>
                    <a:pt x="29427" y="0"/>
                    <a:pt x="65727" y="0"/>
                  </a:cubicBezTo>
                  <a:close/>
                </a:path>
              </a:pathLst>
            </a:custGeom>
            <a:solidFill>
              <a:srgbClr val="000000">
                <a:alpha val="0"/>
              </a:srgbClr>
            </a:solidFill>
            <a:ln w="57150" cap="rnd">
              <a:solidFill>
                <a:srgbClr val="6D85FF"/>
              </a:solidFill>
              <a:prstDash val="solid"/>
              <a:round/>
            </a:ln>
          </p:spPr>
        </p:sp>
        <p:sp>
          <p:nvSpPr>
            <p:cNvPr name="TextBox 28" id="28"/>
            <p:cNvSpPr txBox="true"/>
            <p:nvPr/>
          </p:nvSpPr>
          <p:spPr>
            <a:xfrm>
              <a:off x="0" y="-19050"/>
              <a:ext cx="1582149" cy="890648"/>
            </a:xfrm>
            <a:prstGeom prst="rect">
              <a:avLst/>
            </a:prstGeom>
          </p:spPr>
          <p:txBody>
            <a:bodyPr anchor="ctr" rtlCol="false" tIns="50800" lIns="50800" bIns="50800" rIns="50800"/>
            <a:lstStyle/>
            <a:p>
              <a:pPr algn="ctr">
                <a:lnSpc>
                  <a:spcPts val="1800"/>
                </a:lnSpc>
              </a:pPr>
            </a:p>
          </p:txBody>
        </p:sp>
      </p:grpSp>
      <p:sp>
        <p:nvSpPr>
          <p:cNvPr name="TextBox 29" id="29"/>
          <p:cNvSpPr txBox="true"/>
          <p:nvPr/>
        </p:nvSpPr>
        <p:spPr>
          <a:xfrm rot="0">
            <a:off x="11483718" y="3325691"/>
            <a:ext cx="5543901" cy="2952154"/>
          </a:xfrm>
          <a:prstGeom prst="rect">
            <a:avLst/>
          </a:prstGeom>
        </p:spPr>
        <p:txBody>
          <a:bodyPr anchor="t" rtlCol="false" tIns="0" lIns="0" bIns="0" rIns="0">
            <a:spAutoFit/>
          </a:bodyPr>
          <a:lstStyle/>
          <a:p>
            <a:pPr algn="l">
              <a:lnSpc>
                <a:spcPts val="2588"/>
              </a:lnSpc>
            </a:pPr>
            <a:r>
              <a:rPr lang="en-US" sz="1991">
                <a:solidFill>
                  <a:srgbClr val="000000"/>
                </a:solidFill>
                <a:latin typeface="TDTD신굴림"/>
                <a:ea typeface="TDTD신굴림"/>
              </a:rPr>
              <a:t>이미지 처리에 Transformer 구조를 적용한 모델</a:t>
            </a:r>
          </a:p>
          <a:p>
            <a:pPr algn="ctr">
              <a:lnSpc>
                <a:spcPts val="2588"/>
              </a:lnSpc>
            </a:pPr>
          </a:p>
          <a:p>
            <a:pPr algn="l">
              <a:lnSpc>
                <a:spcPts val="2588"/>
              </a:lnSpc>
            </a:pPr>
            <a:r>
              <a:rPr lang="en-US" sz="1991">
                <a:solidFill>
                  <a:srgbClr val="000000"/>
                </a:solidFill>
                <a:latin typeface="TDTD신굴림"/>
                <a:ea typeface="TDTD신굴림"/>
              </a:rPr>
              <a:t>이미지를 patch 단위로 쪼개 ‘토큰화’</a:t>
            </a:r>
          </a:p>
          <a:p>
            <a:pPr algn="l">
              <a:lnSpc>
                <a:spcPts val="2588"/>
              </a:lnSpc>
            </a:pPr>
          </a:p>
          <a:p>
            <a:pPr algn="l">
              <a:lnSpc>
                <a:spcPts val="2588"/>
              </a:lnSpc>
            </a:pPr>
            <a:r>
              <a:rPr lang="en-US" sz="1991">
                <a:solidFill>
                  <a:srgbClr val="000000"/>
                </a:solidFill>
                <a:latin typeface="TDTD신굴림"/>
                <a:ea typeface="TDTD신굴림"/>
              </a:rPr>
              <a:t>CLS Token과 Concat 시키고,  각 패치에 Postioning Embedding을 더해줌</a:t>
            </a:r>
          </a:p>
          <a:p>
            <a:pPr algn="l">
              <a:lnSpc>
                <a:spcPts val="2588"/>
              </a:lnSpc>
            </a:pPr>
            <a:r>
              <a:rPr lang="en-US" sz="1991">
                <a:solidFill>
                  <a:srgbClr val="000000"/>
                </a:solidFill>
                <a:latin typeface="TDTD신굴림"/>
              </a:rPr>
              <a:t> </a:t>
            </a:r>
          </a:p>
          <a:p>
            <a:pPr algn="l">
              <a:lnSpc>
                <a:spcPts val="2588"/>
              </a:lnSpc>
              <a:spcBef>
                <a:spcPct val="0"/>
              </a:spcBef>
            </a:pPr>
            <a:r>
              <a:rPr lang="en-US" sz="1991">
                <a:solidFill>
                  <a:srgbClr val="000000"/>
                </a:solidFill>
                <a:latin typeface="TDTD신굴림"/>
                <a:ea typeface="TDTD신굴림"/>
              </a:rPr>
              <a:t>Layer Normalization, Gelu activation 함수로 성능을 높임.</a:t>
            </a:r>
          </a:p>
        </p:txBody>
      </p:sp>
      <p:sp>
        <p:nvSpPr>
          <p:cNvPr name="TextBox 30" id="30"/>
          <p:cNvSpPr txBox="true"/>
          <p:nvPr/>
        </p:nvSpPr>
        <p:spPr>
          <a:xfrm rot="0">
            <a:off x="1274781" y="9198418"/>
            <a:ext cx="8269602" cy="257175"/>
          </a:xfrm>
          <a:prstGeom prst="rect">
            <a:avLst/>
          </a:prstGeom>
        </p:spPr>
        <p:txBody>
          <a:bodyPr anchor="t" rtlCol="false" tIns="0" lIns="0" bIns="0" rIns="0">
            <a:spAutoFit/>
          </a:bodyPr>
          <a:lstStyle/>
          <a:p>
            <a:pPr algn="ctr" marL="0" indent="0" lvl="0">
              <a:lnSpc>
                <a:spcPts val="2099"/>
              </a:lnSpc>
              <a:spcBef>
                <a:spcPct val="0"/>
              </a:spcBef>
            </a:pPr>
            <a:r>
              <a:rPr lang="en-US" sz="1499">
                <a:solidFill>
                  <a:srgbClr val="5D5D5D"/>
                </a:solidFill>
                <a:latin typeface="TDTD신굴림"/>
                <a:ea typeface="TDTD신굴림"/>
              </a:rPr>
              <a:t>이미지 출처: An Image is Worth 16x16 Words: Transformers for Image Recognition at Scale</a:t>
            </a:r>
          </a:p>
        </p:txBody>
      </p:sp>
      <p:grpSp>
        <p:nvGrpSpPr>
          <p:cNvPr name="Group 31" id="31"/>
          <p:cNvGrpSpPr/>
          <p:nvPr/>
        </p:nvGrpSpPr>
        <p:grpSpPr>
          <a:xfrm rot="0">
            <a:off x="6421804" y="2155239"/>
            <a:ext cx="6245159" cy="584454"/>
            <a:chOff x="0" y="0"/>
            <a:chExt cx="1644815" cy="153930"/>
          </a:xfrm>
        </p:grpSpPr>
        <p:sp>
          <p:nvSpPr>
            <p:cNvPr name="Freeform 32" id="32"/>
            <p:cNvSpPr/>
            <p:nvPr/>
          </p:nvSpPr>
          <p:spPr>
            <a:xfrm flipH="false" flipV="false" rot="0">
              <a:off x="0" y="0"/>
              <a:ext cx="1644815" cy="153930"/>
            </a:xfrm>
            <a:custGeom>
              <a:avLst/>
              <a:gdLst/>
              <a:ahLst/>
              <a:cxnLst/>
              <a:rect r="r" b="b" t="t" l="l"/>
              <a:pathLst>
                <a:path h="153930" w="1644815">
                  <a:moveTo>
                    <a:pt x="0" y="0"/>
                  </a:moveTo>
                  <a:lnTo>
                    <a:pt x="1644815" y="0"/>
                  </a:lnTo>
                  <a:lnTo>
                    <a:pt x="1644815" y="153930"/>
                  </a:lnTo>
                  <a:lnTo>
                    <a:pt x="0" y="153930"/>
                  </a:lnTo>
                  <a:close/>
                </a:path>
              </a:pathLst>
            </a:custGeom>
            <a:solidFill>
              <a:srgbClr val="F2564A"/>
            </a:solidFill>
          </p:spPr>
        </p:sp>
        <p:sp>
          <p:nvSpPr>
            <p:cNvPr name="TextBox 33" id="33"/>
            <p:cNvSpPr txBox="true"/>
            <p:nvPr/>
          </p:nvSpPr>
          <p:spPr>
            <a:xfrm>
              <a:off x="0" y="-9525"/>
              <a:ext cx="1644815" cy="163455"/>
            </a:xfrm>
            <a:prstGeom prst="rect">
              <a:avLst/>
            </a:prstGeom>
          </p:spPr>
          <p:txBody>
            <a:bodyPr anchor="ctr" rtlCol="false" tIns="50800" lIns="50800" bIns="50800" rIns="50800"/>
            <a:lstStyle/>
            <a:p>
              <a:pPr algn="ctr">
                <a:lnSpc>
                  <a:spcPts val="3600"/>
                </a:lnSpc>
              </a:pPr>
              <a:r>
                <a:rPr lang="en-US" sz="3000" spc="150">
                  <a:solidFill>
                    <a:srgbClr val="F4F4F4"/>
                  </a:solidFill>
                  <a:latin typeface="TDTD신굴림"/>
                </a:rPr>
                <a:t>ViT (Vision Transformer)</a:t>
              </a:r>
            </a:p>
          </p:txBody>
        </p:sp>
      </p:grpSp>
      <p:sp>
        <p:nvSpPr>
          <p:cNvPr name="TextBox 34" id="34"/>
          <p:cNvSpPr txBox="true"/>
          <p:nvPr/>
        </p:nvSpPr>
        <p:spPr>
          <a:xfrm rot="0">
            <a:off x="11795986" y="6921647"/>
            <a:ext cx="4919365" cy="2053877"/>
          </a:xfrm>
          <a:prstGeom prst="rect">
            <a:avLst/>
          </a:prstGeom>
        </p:spPr>
        <p:txBody>
          <a:bodyPr anchor="t" rtlCol="false" tIns="0" lIns="0" bIns="0" rIns="0">
            <a:spAutoFit/>
          </a:bodyPr>
          <a:lstStyle/>
          <a:p>
            <a:pPr algn="ctr">
              <a:lnSpc>
                <a:spcPts val="3250"/>
              </a:lnSpc>
            </a:pPr>
            <a:r>
              <a:rPr lang="en-US" sz="2500">
                <a:solidFill>
                  <a:srgbClr val="000000"/>
                </a:solidFill>
                <a:latin typeface="TDTD신굴림"/>
                <a:ea typeface="TDTD신굴림"/>
              </a:rPr>
              <a:t>pretrained weights 사용</a:t>
            </a:r>
          </a:p>
          <a:p>
            <a:pPr algn="ctr">
              <a:lnSpc>
                <a:spcPts val="3250"/>
              </a:lnSpc>
            </a:pPr>
            <a:r>
              <a:rPr lang="en-US" sz="2500">
                <a:solidFill>
                  <a:srgbClr val="000000"/>
                </a:solidFill>
                <a:latin typeface="TDTD신굴림"/>
              </a:rPr>
              <a:t>Patch Size: 16 x 16</a:t>
            </a:r>
          </a:p>
          <a:p>
            <a:pPr algn="ctr">
              <a:lnSpc>
                <a:spcPts val="3250"/>
              </a:lnSpc>
            </a:pPr>
            <a:r>
              <a:rPr lang="en-US" sz="2500">
                <a:solidFill>
                  <a:srgbClr val="000000"/>
                </a:solidFill>
                <a:latin typeface="TDTD신굴림"/>
              </a:rPr>
              <a:t>Input Resolution: 224 x 224</a:t>
            </a:r>
          </a:p>
          <a:p>
            <a:pPr algn="ctr">
              <a:lnSpc>
                <a:spcPts val="3250"/>
              </a:lnSpc>
            </a:pPr>
            <a:r>
              <a:rPr lang="en-US" sz="2500">
                <a:solidFill>
                  <a:srgbClr val="000000"/>
                </a:solidFill>
                <a:latin typeface="TDTD신굴림"/>
              </a:rPr>
              <a:t>Pre-training: ImageNet-21k</a:t>
            </a:r>
          </a:p>
          <a:p>
            <a:pPr algn="ctr">
              <a:lnSpc>
                <a:spcPts val="3250"/>
              </a:lnSpc>
              <a:spcBef>
                <a:spcPct val="0"/>
              </a:spcBef>
            </a:pPr>
            <a:r>
              <a:rPr lang="en-US" sz="2500">
                <a:solidFill>
                  <a:srgbClr val="000000"/>
                </a:solidFill>
                <a:latin typeface="TDTD신굴림"/>
              </a:rPr>
              <a:t>Fine-tuning: ImageNet-1k</a:t>
            </a:r>
          </a:p>
        </p:txBody>
      </p:sp>
      <p:grpSp>
        <p:nvGrpSpPr>
          <p:cNvPr name="Group 35" id="35"/>
          <p:cNvGrpSpPr/>
          <p:nvPr/>
        </p:nvGrpSpPr>
        <p:grpSpPr>
          <a:xfrm rot="0">
            <a:off x="1028700" y="1048187"/>
            <a:ext cx="164054" cy="646827"/>
            <a:chOff x="0" y="0"/>
            <a:chExt cx="43208" cy="170358"/>
          </a:xfrm>
        </p:grpSpPr>
        <p:sp>
          <p:nvSpPr>
            <p:cNvPr name="Freeform 36" id="36"/>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37" id="37"/>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
        <p:nvSpPr>
          <p:cNvPr name="TextBox 38" id="38"/>
          <p:cNvSpPr txBox="true"/>
          <p:nvPr/>
        </p:nvSpPr>
        <p:spPr>
          <a:xfrm rot="0">
            <a:off x="1467376" y="981075"/>
            <a:ext cx="5250850" cy="733425"/>
          </a:xfrm>
          <a:prstGeom prst="rect">
            <a:avLst/>
          </a:prstGeom>
        </p:spPr>
        <p:txBody>
          <a:bodyPr anchor="t" rtlCol="false" tIns="0" lIns="0" bIns="0" rIns="0">
            <a:spAutoFit/>
          </a:bodyPr>
          <a:lstStyle/>
          <a:p>
            <a:pPr algn="l">
              <a:lnSpc>
                <a:spcPts val="5850"/>
              </a:lnSpc>
              <a:spcBef>
                <a:spcPct val="0"/>
              </a:spcBef>
            </a:pPr>
            <a:r>
              <a:rPr lang="en-US" sz="4500">
                <a:solidFill>
                  <a:srgbClr val="EA5355"/>
                </a:solidFill>
                <a:ea typeface="TDTD신굴림 Bold"/>
              </a:rPr>
              <a:t>프로젝트 구성과 방법</a:t>
            </a:r>
          </a:p>
        </p:txBody>
      </p:sp>
      <p:sp>
        <p:nvSpPr>
          <p:cNvPr name="AutoShape 39" id="39"/>
          <p:cNvSpPr/>
          <p:nvPr/>
        </p:nvSpPr>
        <p:spPr>
          <a:xfrm flipV="true">
            <a:off x="6718226" y="1362075"/>
            <a:ext cx="10541074" cy="9525"/>
          </a:xfrm>
          <a:prstGeom prst="line">
            <a:avLst/>
          </a:prstGeom>
          <a:ln cap="flat" w="19050">
            <a:solidFill>
              <a:srgbClr val="EA5355"/>
            </a:solidFill>
            <a:prstDash val="solid"/>
            <a:headEnd type="none" len="sm" w="sm"/>
            <a:tailEnd type="none" len="sm" w="sm"/>
          </a:ln>
        </p:spPr>
      </p:sp>
      <p:grpSp>
        <p:nvGrpSpPr>
          <p:cNvPr name="Group 40" id="40"/>
          <p:cNvGrpSpPr/>
          <p:nvPr/>
        </p:nvGrpSpPr>
        <p:grpSpPr>
          <a:xfrm rot="0">
            <a:off x="1110727" y="1028700"/>
            <a:ext cx="164054" cy="646827"/>
            <a:chOff x="0" y="0"/>
            <a:chExt cx="43208" cy="170358"/>
          </a:xfrm>
        </p:grpSpPr>
        <p:sp>
          <p:nvSpPr>
            <p:cNvPr name="Freeform 41" id="41"/>
            <p:cNvSpPr/>
            <p:nvPr/>
          </p:nvSpPr>
          <p:spPr>
            <a:xfrm flipH="false" flipV="false" rot="0">
              <a:off x="0" y="0"/>
              <a:ext cx="43208" cy="170358"/>
            </a:xfrm>
            <a:custGeom>
              <a:avLst/>
              <a:gdLst/>
              <a:ahLst/>
              <a:cxnLst/>
              <a:rect r="r" b="b" t="t" l="l"/>
              <a:pathLst>
                <a:path h="170358" w="43208">
                  <a:moveTo>
                    <a:pt x="0" y="0"/>
                  </a:moveTo>
                  <a:lnTo>
                    <a:pt x="43208" y="0"/>
                  </a:lnTo>
                  <a:lnTo>
                    <a:pt x="43208" y="170358"/>
                  </a:lnTo>
                  <a:lnTo>
                    <a:pt x="0" y="170358"/>
                  </a:lnTo>
                  <a:close/>
                </a:path>
              </a:pathLst>
            </a:custGeom>
            <a:solidFill>
              <a:srgbClr val="EA5355"/>
            </a:solidFill>
          </p:spPr>
        </p:sp>
        <p:sp>
          <p:nvSpPr>
            <p:cNvPr name="TextBox 42" id="42"/>
            <p:cNvSpPr txBox="true"/>
            <p:nvPr/>
          </p:nvSpPr>
          <p:spPr>
            <a:xfrm>
              <a:off x="0" y="-19050"/>
              <a:ext cx="43208" cy="189408"/>
            </a:xfrm>
            <a:prstGeom prst="rect">
              <a:avLst/>
            </a:prstGeom>
          </p:spPr>
          <p:txBody>
            <a:bodyPr anchor="ctr" rtlCol="false" tIns="50800" lIns="50800" bIns="50800" rIns="50800"/>
            <a:lstStyle/>
            <a:p>
              <a:pPr algn="ctr">
                <a:lnSpc>
                  <a:spcPts val="1800"/>
                </a:lnSpc>
              </a:pPr>
            </a:p>
          </p:txBody>
        </p:sp>
      </p:gr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DAGFKBGsK74</dc:identifier>
  <dcterms:modified xsi:type="dcterms:W3CDTF">2011-08-01T06:04:30Z</dcterms:modified>
  <cp:revision>1</cp:revision>
  <dc:title>이모를 찾아서</dc:title>
</cp:coreProperties>
</file>